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82" r:id="rId2"/>
    <p:sldId id="460" r:id="rId3"/>
    <p:sldId id="461" r:id="rId4"/>
    <p:sldId id="462" r:id="rId5"/>
    <p:sldId id="463" r:id="rId6"/>
    <p:sldId id="470" r:id="rId7"/>
    <p:sldId id="464" r:id="rId8"/>
    <p:sldId id="465" r:id="rId9"/>
    <p:sldId id="466" r:id="rId10"/>
    <p:sldId id="467" r:id="rId11"/>
    <p:sldId id="394" r:id="rId12"/>
    <p:sldId id="377" r:id="rId13"/>
    <p:sldId id="393" r:id="rId14"/>
    <p:sldId id="398" r:id="rId15"/>
    <p:sldId id="399" r:id="rId16"/>
    <p:sldId id="410" r:id="rId17"/>
    <p:sldId id="402" r:id="rId18"/>
    <p:sldId id="442" r:id="rId19"/>
    <p:sldId id="403" r:id="rId20"/>
    <p:sldId id="436" r:id="rId21"/>
    <p:sldId id="416" r:id="rId22"/>
    <p:sldId id="453" r:id="rId23"/>
    <p:sldId id="340" r:id="rId24"/>
    <p:sldId id="439" r:id="rId25"/>
    <p:sldId id="417" r:id="rId26"/>
    <p:sldId id="454" r:id="rId27"/>
    <p:sldId id="440" r:id="rId28"/>
    <p:sldId id="455" r:id="rId29"/>
    <p:sldId id="456" r:id="rId30"/>
    <p:sldId id="457" r:id="rId31"/>
    <p:sldId id="458" r:id="rId32"/>
    <p:sldId id="459" r:id="rId33"/>
    <p:sldId id="441" r:id="rId34"/>
    <p:sldId id="420" r:id="rId35"/>
    <p:sldId id="444" r:id="rId36"/>
    <p:sldId id="445" r:id="rId37"/>
    <p:sldId id="446" r:id="rId38"/>
    <p:sldId id="424" r:id="rId39"/>
    <p:sldId id="447" r:id="rId40"/>
    <p:sldId id="448" r:id="rId41"/>
    <p:sldId id="449" r:id="rId42"/>
    <p:sldId id="452" r:id="rId43"/>
    <p:sldId id="451" r:id="rId44"/>
    <p:sldId id="468" r:id="rId45"/>
    <p:sldId id="469" r:id="rId46"/>
    <p:sldId id="437" r:id="rId47"/>
    <p:sldId id="430" r:id="rId48"/>
    <p:sldId id="426" r:id="rId49"/>
    <p:sldId id="400" r:id="rId50"/>
    <p:sldId id="267" r:id="rId51"/>
    <p:sldId id="268" r:id="rId52"/>
    <p:sldId id="269" r:id="rId53"/>
    <p:sldId id="270" r:id="rId54"/>
    <p:sldId id="471" r:id="rId5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E5E"/>
    <a:srgbClr val="FA2743"/>
    <a:srgbClr val="E8EBE4"/>
    <a:srgbClr val="BBD5E8"/>
    <a:srgbClr val="00A2FF"/>
    <a:srgbClr val="0000FF"/>
    <a:srgbClr val="00B0F0"/>
    <a:srgbClr val="FF7F1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1"/>
    <p:restoredTop sz="94910"/>
  </p:normalViewPr>
  <p:slideViewPr>
    <p:cSldViewPr snapToGrid="0" snapToObjects="1">
      <p:cViewPr varScale="1">
        <p:scale>
          <a:sx n="110" d="100"/>
          <a:sy n="110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FE6C1-AB26-3F44-9C87-C500B9817AF1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39096-BE51-9C45-B82B-FA0E89D4584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537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93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06C17-65F4-1405-DEEC-36EC384A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BDF56-1BC3-6FEF-0016-21B1C9BC2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288BA-1B60-7DE8-24B0-EBEDB0533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0E694-D584-0CBC-8AB8-DA7DB17D0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66520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0431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789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90913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10323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4677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32D43-F2D3-EE14-2649-123CABCF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903D5-F613-4001-B0F1-A340991DB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2890B-A197-BBA8-30AD-AF82FC67D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85201-B773-6624-86DB-54FB3BC8A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4413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31910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31368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FC98A-66F7-338C-92D9-011FBA2F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A41E9-3094-27B9-5D35-CF0535186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FC295-F443-40FD-D64E-4C0CF39B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AC237-5708-5702-8458-8F4991317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2744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4CA00-6837-226D-D393-E1EC25EEF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05B18-D366-DA27-76C7-8C8904D1D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9644B-A499-095C-00E7-51B88D641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83BA6-35EE-28A7-7417-A8D12298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71237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6179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4C2E8-7BFA-5775-17CC-F13582B1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8CF68-21E7-978C-B63A-CB25239F3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9A84B-9322-D7D1-0C80-8AAA12219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BDA5A-4819-B944-9443-F4561EEC7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07975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78852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65248-EAFF-CE24-8AE6-5BDD50CDD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404F1-BAF9-5493-6175-CC3A3689A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5D061-7AAC-7C26-E8A7-842979405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C758-FC5D-05A4-22AF-C18E44EE7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21932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1A86-3FBC-6845-799F-9665A578D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3F010-B3D2-36D2-E000-41BD315BF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4DD31-C972-87CD-8A02-1AD56E03D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FDC2C-B6A5-8DBF-5CB3-F833C7D15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73050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57C34-0D7B-0CC1-0B11-4D4C2005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B0597-434E-AC09-166B-F9BDDB2B7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9E9D2-2369-80B8-E088-B158E43A9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23E2-C210-447F-50CC-CB2D4051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50117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94D81-4183-3D17-EB83-9EC319ED2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FCBE9-8AA6-8D0D-DBB7-C200B81CD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13C74-02D3-492B-9618-F0759A4B1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EF5EB-C227-BCC8-A9AB-BB8C41159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2854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F894E-440B-B0BA-32C3-89A305C57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7A417-B070-3B9E-30C7-0C522E10A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26AB3-E098-C771-67FB-DEF6CDE3D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C89ED-2B76-5F26-0365-B1B14052A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95477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AE4DC-DC5C-DF64-5DB4-0BB92DB5A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D10F0-FC7E-7DE4-A661-CD514DBD8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7D93E-3A69-D6BA-B8E9-74CA18CFB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3CC6F-249C-E581-FD31-AB39D7F4F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8879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437F2-6F27-3211-3A7D-FAD11596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26D29-1FD8-6D88-8907-1CC91B355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09484-092F-4334-28D5-2F741BD1B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DD3BF-E1DB-8E02-106B-86816289B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9009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2E0E-8EB6-F3CB-D18B-0DE5ACB8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6CE54-761A-288D-9669-E3366DDA4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EAE3E-D357-E24F-D7FB-825623D55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6AF4D-253D-E96D-1958-050E71357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50051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7516-EC37-1361-7130-2E040BCA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CDEF0-B895-9D48-CC53-CE2B1DA7B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585F8-75AA-35AF-E9AF-ECC5A53CB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943AF-DE08-A36C-953A-B880F8A4F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7379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11094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835FC-3AB9-1438-383D-17C7C794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FD846-B742-089B-A7A3-74FBDED96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78E34E-C26F-BD1D-5DB2-A21B8FE7B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317B8-706A-F2AA-1A98-F1505C280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0948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28FC0-49D4-1620-95F6-B8F06851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A5DE2-554E-C8A8-809D-978DFFD5F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D6659-2498-D305-6644-8C529E782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E6AEF-1FB4-65A9-3405-FF331C67C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68746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C07FD-C043-7B76-A6DA-DAFD3DA7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9B27B-7516-3930-D3FF-A8AEB4AA9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14A82-D8CE-EBFF-9D1F-D1709E70A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064E2-93A2-EEB1-4ACD-9FCD9C546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18509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82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28FB-A1E1-4B7F-0122-D7CE1E1A5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14BD5-98FB-D26B-F537-7DC278331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A80FB-4836-A07B-860D-F60693408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A9FC8-406A-4982-6E3A-86FF8F5F7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0763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477A-17A4-CEE4-6B2E-7EE056366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B348F-D375-0A4C-8302-FFF76944B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FDF-62F8-B7A4-3CE7-32D2D3C87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FF357-481D-080D-DCCD-817290FCB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50257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74417-4995-E839-7499-0A12EBDF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990CD-F1C4-C275-966C-7612C9920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7EEC9-9FE0-CCF1-31D7-6EEE37AA8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DE44-2EBC-738B-CAEB-5D0958B54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40138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3041-FAF3-7950-929F-15B5E3FC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6B283-00A3-6A94-44A7-611B49675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17EFF-D7CC-6DE0-554C-865225912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46AA-9A3E-3111-C28F-E1A941B00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4567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280C-D490-7C62-F1AC-8E23256B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AE2AE7-6A5D-2B39-68CE-CFADBE885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C7B4B-6849-22F5-2A5A-E3F54EBC8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6DBAC-2B96-EA2E-1CCB-043CEE3A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194239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7071-6D8E-D0C8-B35D-D0F45AC88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FB263-8671-6F9D-6E33-FEC635FBE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B4A38-479C-8CFB-06E4-C2A7B03B0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207C-8FDD-8616-EB81-BC85EF936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045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1E41-805D-BCBB-457D-2A01DECB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2084F-2FF4-BBC6-1131-F39CA870F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E457B-7AB9-28CA-753D-B0E75AED0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368D-80EC-05B2-50B5-F382C89BB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60744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ECB8-0FAC-5052-93E8-FE7C80CAB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AE560-D37A-ADDA-A6D3-A8E2CD72A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E4F58-8488-263B-34DC-7E24D2C48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712DD-2EB5-C458-E581-E8800302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796762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47328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84889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D89C3-00E4-0B5E-A498-38799E073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FA04F-2ECA-8867-A80D-672C7350F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E333C-E0C2-6F72-3D31-388B3BC69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C4429-5B4D-35E5-79B4-421257328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54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2019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470B-FDD3-D42C-339A-47D2C134C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A0883-4361-C4B8-5A06-40D21ABD8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31BC0C-273F-E490-2C20-333EA3DF2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83D3D-1666-B3A2-5E80-B1244BE09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05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A923D-DDA3-7BF2-5D80-83DF569B8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3EE84-F58C-EDE8-7393-1C1E56BC9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9FFCC-1263-2A78-7012-EDDD3CD15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697DF-1246-F76B-71E4-601E0A077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6694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E5F83-D8A4-0825-917D-1F5D6DA0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6FE08-9545-2946-E094-E4E5A0E55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630EA7-8FED-3508-FF4A-D3F1076A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FDFBF-6078-F02C-081D-EDB550C36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5001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A57A9-B5BB-B59A-B664-2E195D9A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C8A92-0967-E219-B1AD-9068CE284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AB260-FB3F-629E-6A0C-B451C6024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ED90A-2523-7303-7CFD-DC3EB64CE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369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C123-7843-5AB9-78A2-9C535A1A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F622B-47F4-06CB-A3AE-765AE7076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8AE38-5833-0D3A-3377-D79C23E46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BF68F-F126-87B9-CE00-A8AC66098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1596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C9B-787C-824C-894C-857B659F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034B8-C425-C946-83B5-386EB748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8366-FA73-7C40-9D66-F01278D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13DA-3627-824F-B630-E2948873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195-A057-A740-ABFD-A4428E7E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144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F93D-B2C2-7048-94E6-5B0A39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939D-3520-5A4E-AC60-F1060FE9B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D6DC-E506-5049-B0CD-01E32D7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9E02-B2EF-CC4E-A982-1A0F313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BA1F-361D-CF4C-A4FB-8D2BD09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07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8988E-5C51-134D-8C79-867D444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2FE0-5CF2-8544-A5E3-F37FBDD3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76C2-05A5-5A4B-9AA6-732FC73A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4220-F883-2A4C-82CA-C524A70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F099-3857-6B40-AE2C-2127FDED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25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7FAB-44BF-AB48-8D73-DA1AEA67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A5C9-E435-904F-9A50-ED9242E2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2556-21DE-C043-BE7B-9E2A549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E1C2-7A56-054D-A23E-DD2241BE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8906-A5FE-FF4D-A27E-550C599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56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4E8A-2B0D-EB42-A978-1FE768A3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EB75-EBFD-8E42-82F0-A331F604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1795-369A-C94E-9F66-0A208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BA02-0FCB-EA44-B7B5-96861116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71C-9EF7-0C4B-BDDD-FB6BA964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860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381-A6CF-6F47-A7A3-14C7831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1EC3-D19C-DC4D-A5B9-9460AD4AA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A3376-5078-194F-9992-6B02E62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1E5D-D454-0943-B25A-DA182891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7DE1-3EE7-D943-B7FD-A51C83BA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A756-9D8E-C845-B692-3873FF0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877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90A-2F02-BD4E-9E22-FE2A2CC9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E7DD-D354-C048-8942-567BCCBE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2036-8FA2-734D-A0A4-540FA63F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EAE85-DEC4-6042-A589-63117EF7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7604-EC7A-9F4B-8B40-82D381275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45EAB-187C-284A-B3CB-5EC78439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DA07A-26C9-CA4B-8592-EA2C357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9D14B-3E77-C64E-BBF4-00C096EE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1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ED17-FBEF-0040-96E6-994DBD5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881A-CF7D-8C45-9008-E61A46B5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F0EE-BDC6-3E43-BEAC-A339A97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E1059-D3D9-064E-BFD5-C588BE3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7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F8FB-7AEB-7147-A83A-4DF08A9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6FAA-2A77-D645-B7D9-87AF3594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5873-66FC-0E4A-A249-F6FA16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E7F8-26AB-8045-9C68-095EB3F3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37C8-7D1E-D745-A650-7BE33872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87F2-0361-5E48-9242-1481CECC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6C55-C72A-6346-9F4D-E7EBB953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A30C-17EA-D843-AB84-DCC67550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98-8FCD-4A48-8077-41D395F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73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4506-CC8C-3948-98A1-3618A657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419-833F-ED48-BCFF-35297290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7541E-9161-9845-900C-0B7F4D6B4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6B3E-FD83-2742-B704-CAA2A3EB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2EB9A-F8B6-4F40-A237-D183B7F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D7B30-1A12-B54A-9EC7-A21A9020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894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95531-CC31-C242-807F-85E2E67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68A4-CCF7-2A40-831F-1C89AC50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3EE-7349-1747-80AE-DCDB34EFE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5F58-0AA8-724B-8DBF-E28AC2D343FC}" type="datetimeFigureOut">
              <a:rPr lang="en-FR" smtClean="0"/>
              <a:t>23/02/2026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D396-5C82-A643-8632-51B3DE0CC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28E0-1C6E-1140-BACB-EBB4D140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82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ql000Lu_iE&amp;t=18s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6.emf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44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5.emf"/><Relationship Id="rId4" Type="http://schemas.openxmlformats.org/officeDocument/2006/relationships/image" Target="../media/image46.emf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7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47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2.emf"/><Relationship Id="rId9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9.emf"/><Relationship Id="rId4" Type="http://schemas.openxmlformats.org/officeDocument/2006/relationships/image" Target="../media/image6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9.emf"/><Relationship Id="rId10" Type="http://schemas.openxmlformats.org/officeDocument/2006/relationships/image" Target="../media/image67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8.emf"/><Relationship Id="rId5" Type="http://schemas.openxmlformats.org/officeDocument/2006/relationships/image" Target="../media/image9.emf"/><Relationship Id="rId10" Type="http://schemas.openxmlformats.org/officeDocument/2006/relationships/image" Target="../media/image67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4.emf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abench.org/competitions/1388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5801193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9F4F4-12FE-580B-E00C-CFCF2FCF9F40}"/>
              </a:ext>
            </a:extLst>
          </p:cNvPr>
          <p:cNvSpPr txBox="1"/>
          <p:nvPr/>
        </p:nvSpPr>
        <p:spPr>
          <a:xfrm>
            <a:off x="6686967" y="5960264"/>
            <a:ext cx="5505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Pedro L. C. Rodrigues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537CB7-C4BB-7CE0-0825-9715A7575578}"/>
              </a:ext>
            </a:extLst>
          </p:cNvPr>
          <p:cNvSpPr/>
          <p:nvPr/>
        </p:nvSpPr>
        <p:spPr>
          <a:xfrm>
            <a:off x="1006145" y="663992"/>
            <a:ext cx="10179710" cy="2511684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973D-E8B9-CA36-F0E5-BE9D3B33A408}"/>
              </a:ext>
            </a:extLst>
          </p:cNvPr>
          <p:cNvSpPr txBox="1"/>
          <p:nvPr/>
        </p:nvSpPr>
        <p:spPr>
          <a:xfrm>
            <a:off x="945537" y="950338"/>
            <a:ext cx="10300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6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Introduction to Statistical Learning with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8D681-85A3-D3D9-0655-46D9193F23C1}"/>
              </a:ext>
            </a:extLst>
          </p:cNvPr>
          <p:cNvSpPr txBox="1"/>
          <p:nvPr/>
        </p:nvSpPr>
        <p:spPr>
          <a:xfrm>
            <a:off x="581859" y="3795937"/>
            <a:ext cx="11028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CM3: Cross-validation, model selection, </a:t>
            </a:r>
          </a:p>
          <a:p>
            <a:pPr algn="ctr"/>
            <a:r>
              <a:rPr lang="en-US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bias-variance</a:t>
            </a: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4D7E2-F71E-F684-5AE5-65290BF0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0F8776-3C78-A46B-C586-65A374A300E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2063A-ECC9-54DF-7076-DBD96A3ED554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CD862-F941-F8A5-E658-DE60AD260C92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8" name="Picture 7" descr="A red and white box with black text&#10;&#10;AI-generated content may be incorrect.">
            <a:extLst>
              <a:ext uri="{FF2B5EF4-FFF2-40B4-BE49-F238E27FC236}">
                <a16:creationId xmlns:a16="http://schemas.microsoft.com/office/drawing/2014/main" id="{28012705-517E-9F43-A8C7-7572BE27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60"/>
          <a:stretch/>
        </p:blipFill>
        <p:spPr>
          <a:xfrm>
            <a:off x="455442" y="1565384"/>
            <a:ext cx="11281115" cy="2600215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13633A8-283E-02DA-63C0-09E6671D1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20" y="3513997"/>
            <a:ext cx="5847537" cy="274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F44D75-410C-3C79-A6D2-8873B9D10118}"/>
              </a:ext>
            </a:extLst>
          </p:cNvPr>
          <p:cNvSpPr txBox="1"/>
          <p:nvPr/>
        </p:nvSpPr>
        <p:spPr>
          <a:xfrm>
            <a:off x="4678017" y="6373034"/>
            <a:ext cx="72282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Roboto ExtraBold" panose="02000000000000000000" pitchFamily="2" charset="0"/>
                <a:ea typeface="Roboto ExtraBold" panose="02000000000000000000" pitchFamily="2" charset="0"/>
                <a:hlinkClick r:id="rId5"/>
              </a:rPr>
              <a:t>https://www.youtube.com/watch?v=nql000Lu_iE&amp;t=18s</a:t>
            </a:r>
            <a:endParaRPr lang="en-FR" sz="2200" dirty="0"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43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23D0F5-508F-FD49-7E9B-A7FDD72899E4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5FE94-FAB0-CE7E-07B9-B1CF30084013}"/>
              </a:ext>
            </a:extLst>
          </p:cNvPr>
          <p:cNvSpPr txBox="1"/>
          <p:nvPr/>
        </p:nvSpPr>
        <p:spPr>
          <a:xfrm>
            <a:off x="1588606" y="1714784"/>
            <a:ext cx="85122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estimate the values of      based on predictors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DB8053-23AF-0DA6-8633-42F3A99E7CCA}"/>
              </a:ext>
            </a:extLst>
          </p:cNvPr>
          <p:cNvSpPr/>
          <p:nvPr/>
        </p:nvSpPr>
        <p:spPr>
          <a:xfrm>
            <a:off x="555377" y="1551568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78436-2910-A3E6-99DA-453BC77556CA}"/>
              </a:ext>
            </a:extLst>
          </p:cNvPr>
          <p:cNvSpPr txBox="1"/>
          <p:nvPr/>
        </p:nvSpPr>
        <p:spPr>
          <a:xfrm>
            <a:off x="1588606" y="2732477"/>
            <a:ext cx="8698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set of N examples of      with corresponding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70991-EC9C-7529-26A6-2D3B24AE66BC}"/>
              </a:ext>
            </a:extLst>
          </p:cNvPr>
          <p:cNvSpPr txBox="1"/>
          <p:nvPr/>
        </p:nvSpPr>
        <p:spPr>
          <a:xfrm>
            <a:off x="1588606" y="3750170"/>
            <a:ext cx="63578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estimate parameters      that minimize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62144-1C76-4027-6E75-0B546222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97" y="3747814"/>
            <a:ext cx="228600" cy="472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30A213-718A-155F-21DA-EA3A8384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99" y="3524959"/>
            <a:ext cx="2628900" cy="96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10B3A8-1AB6-C262-3DE6-2D2D33F13608}"/>
              </a:ext>
            </a:extLst>
          </p:cNvPr>
          <p:cNvSpPr txBox="1"/>
          <p:nvPr/>
        </p:nvSpPr>
        <p:spPr>
          <a:xfrm>
            <a:off x="1588606" y="4767863"/>
            <a:ext cx="7168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 statistical inference on the values of the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AFEBAF-DEDD-4446-7143-16EFDCC6A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388" y="4755506"/>
            <a:ext cx="350520" cy="51816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57C5387-9E37-4224-F5EA-DC38F0397831}"/>
              </a:ext>
            </a:extLst>
          </p:cNvPr>
          <p:cNvSpPr/>
          <p:nvPr/>
        </p:nvSpPr>
        <p:spPr>
          <a:xfrm>
            <a:off x="555377" y="2580010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7A2B05-AA7D-740E-5DD4-419DD280EF6E}"/>
              </a:ext>
            </a:extLst>
          </p:cNvPr>
          <p:cNvSpPr/>
          <p:nvPr/>
        </p:nvSpPr>
        <p:spPr>
          <a:xfrm>
            <a:off x="555377" y="3608452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C0FF8E-ACA6-65D5-1701-FFEFD4532E86}"/>
              </a:ext>
            </a:extLst>
          </p:cNvPr>
          <p:cNvSpPr/>
          <p:nvPr/>
        </p:nvSpPr>
        <p:spPr>
          <a:xfrm>
            <a:off x="555377" y="4636894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CF8D5F-A410-374A-8B9B-43BD3A307FF4}"/>
              </a:ext>
            </a:extLst>
          </p:cNvPr>
          <p:cNvSpPr txBox="1"/>
          <p:nvPr/>
        </p:nvSpPr>
        <p:spPr>
          <a:xfrm>
            <a:off x="131451" y="826392"/>
            <a:ext cx="31694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00A2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current worflow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016A1D-8B67-4AB7-3073-9A2E57B6B304}"/>
              </a:ext>
            </a:extLst>
          </p:cNvPr>
          <p:cNvSpPr/>
          <p:nvPr/>
        </p:nvSpPr>
        <p:spPr>
          <a:xfrm>
            <a:off x="555377" y="5665335"/>
            <a:ext cx="797378" cy="79737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5D74D-49F5-8DFB-3F2A-5FB6813758F3}"/>
              </a:ext>
            </a:extLst>
          </p:cNvPr>
          <p:cNvSpPr txBox="1"/>
          <p:nvPr/>
        </p:nvSpPr>
        <p:spPr>
          <a:xfrm>
            <a:off x="1588606" y="5817802"/>
            <a:ext cx="65421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</a:t>
            </a:r>
            <a:r>
              <a:rPr lang="en-FR" sz="26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assess the quality</a:t>
            </a:r>
            <a:r>
              <a:rPr lang="en-FR" sz="2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A93044-5AF2-E7AC-008F-DFCE14A55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4" y="1829607"/>
            <a:ext cx="2540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BE1545-7D03-B14A-AAEE-DB4403594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582" y="1838422"/>
            <a:ext cx="15494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083AB-058C-14DC-41BD-0803A5A5C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867" y="2901469"/>
            <a:ext cx="241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8B781-640A-2081-1478-4E37738492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7991" y="2901126"/>
            <a:ext cx="15748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02850-FBBF-0FAF-8BAC-311931FDC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8953" y="4784213"/>
            <a:ext cx="1828800" cy="1397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6F3C97-2198-3F19-E3BA-C4506FEF3BA5}"/>
              </a:ext>
            </a:extLst>
          </p:cNvPr>
          <p:cNvCxnSpPr/>
          <p:nvPr/>
        </p:nvCxnSpPr>
        <p:spPr>
          <a:xfrm>
            <a:off x="10041582" y="4405830"/>
            <a:ext cx="0" cy="734581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3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324" y="2080988"/>
            <a:ext cx="1083311" cy="1083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F3F278-B1A0-E02B-5FB1-832131E89666}"/>
              </a:ext>
            </a:extLst>
          </p:cNvPr>
          <p:cNvSpPr txBox="1"/>
          <p:nvPr/>
        </p:nvSpPr>
        <p:spPr>
          <a:xfrm>
            <a:off x="2221177" y="2080988"/>
            <a:ext cx="851867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</p:spTree>
    <p:extLst>
      <p:ext uri="{BB962C8B-B14F-4D97-AF65-F5344CB8AC3E}">
        <p14:creationId xmlns:p14="http://schemas.microsoft.com/office/powerpoint/2010/main" val="148632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3E314-008C-95FE-9FFA-04A97A164D3A}"/>
              </a:ext>
            </a:extLst>
          </p:cNvPr>
          <p:cNvSpPr txBox="1"/>
          <p:nvPr/>
        </p:nvSpPr>
        <p:spPr>
          <a:xfrm>
            <a:off x="240033" y="-93192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17075-75B8-45C4-89C3-C2B7F5BB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3" y="622738"/>
            <a:ext cx="5953506" cy="5953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C0F4A4-DADA-49EB-3D16-36407470EB4D}"/>
              </a:ext>
            </a:extLst>
          </p:cNvPr>
          <p:cNvSpPr txBox="1"/>
          <p:nvPr/>
        </p:nvSpPr>
        <p:spPr>
          <a:xfrm>
            <a:off x="6193539" y="910022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our data is generated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64E108-104D-4835-D561-78D22ECA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050" y="1482037"/>
            <a:ext cx="3224058" cy="977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25E03E-1F47-48E1-C2B3-E40B5E2DB615}"/>
              </a:ext>
            </a:extLst>
          </p:cNvPr>
          <p:cNvSpPr txBox="1"/>
          <p:nvPr/>
        </p:nvSpPr>
        <p:spPr>
          <a:xfrm>
            <a:off x="6193539" y="263655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run multiple linear regression with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64B56-D91D-90BB-6314-2659A260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84" y="3377189"/>
            <a:ext cx="4521200" cy="1727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5BB505-F4AB-EA51-6F0B-65E364B9068D}"/>
              </a:ext>
            </a:extLst>
          </p:cNvPr>
          <p:cNvGrpSpPr/>
          <p:nvPr/>
        </p:nvGrpSpPr>
        <p:grpSpPr>
          <a:xfrm>
            <a:off x="6838542" y="5521670"/>
            <a:ext cx="4521200" cy="852616"/>
            <a:chOff x="6969240" y="5498419"/>
            <a:chExt cx="4521200" cy="85261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69AC03-BDF4-C6BE-C3C5-D0091170C378}"/>
                </a:ext>
              </a:extLst>
            </p:cNvPr>
            <p:cNvSpPr/>
            <p:nvPr/>
          </p:nvSpPr>
          <p:spPr>
            <a:xfrm>
              <a:off x="6969240" y="5498419"/>
              <a:ext cx="4521200" cy="852616"/>
            </a:xfrm>
            <a:prstGeom prst="roundRect">
              <a:avLst/>
            </a:prstGeom>
            <a:solidFill>
              <a:srgbClr val="E8EBE4"/>
            </a:solidFill>
            <a:ln w="25400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42CFB-976E-9993-53A9-5588C0F3F344}"/>
                </a:ext>
              </a:extLst>
            </p:cNvPr>
            <p:cNvSpPr txBox="1"/>
            <p:nvPr/>
          </p:nvSpPr>
          <p:spPr>
            <a:xfrm>
              <a:off x="7137991" y="5682430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What’s the best choice for </a:t>
              </a:r>
              <a:r>
                <a:rPr lang="en-GB" sz="2400" b="1" i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d</a:t>
              </a:r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 ?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55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A6D6A9-42A3-B500-E770-441F81F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" y="622800"/>
            <a:ext cx="5952744" cy="5952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5CA43-5ED8-9CF9-8804-42E58E6A3801}"/>
              </a:ext>
            </a:extLst>
          </p:cNvPr>
          <p:cNvSpPr txBox="1"/>
          <p:nvPr/>
        </p:nvSpPr>
        <p:spPr>
          <a:xfrm>
            <a:off x="240033" y="-93192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34BC7-83FC-0DFC-74CC-969093BFE5B0}"/>
              </a:ext>
            </a:extLst>
          </p:cNvPr>
          <p:cNvSpPr txBox="1"/>
          <p:nvPr/>
        </p:nvSpPr>
        <p:spPr>
          <a:xfrm>
            <a:off x="6193539" y="910022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our data is generated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86CA6-A858-224A-609F-6DE53E4A7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50" y="1482037"/>
            <a:ext cx="3224058" cy="977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B57BEA-BEED-A532-61E7-67C200B18D5B}"/>
              </a:ext>
            </a:extLst>
          </p:cNvPr>
          <p:cNvSpPr txBox="1"/>
          <p:nvPr/>
        </p:nvSpPr>
        <p:spPr>
          <a:xfrm>
            <a:off x="6193539" y="263655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run multiple linear regression with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A8710-9390-F432-7F69-1D91F9B5F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84" y="3377189"/>
            <a:ext cx="4521200" cy="1727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EF76B9-024C-BC1A-9161-DBD267EC74D3}"/>
              </a:ext>
            </a:extLst>
          </p:cNvPr>
          <p:cNvGrpSpPr/>
          <p:nvPr/>
        </p:nvGrpSpPr>
        <p:grpSpPr>
          <a:xfrm>
            <a:off x="6838542" y="5521670"/>
            <a:ext cx="4521200" cy="852616"/>
            <a:chOff x="6969240" y="5498419"/>
            <a:chExt cx="4521200" cy="8526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C680852-1F2C-D982-664D-FBFED12AD016}"/>
                </a:ext>
              </a:extLst>
            </p:cNvPr>
            <p:cNvSpPr/>
            <p:nvPr/>
          </p:nvSpPr>
          <p:spPr>
            <a:xfrm>
              <a:off x="6969240" y="5498419"/>
              <a:ext cx="4521200" cy="852616"/>
            </a:xfrm>
            <a:prstGeom prst="roundRect">
              <a:avLst/>
            </a:prstGeom>
            <a:solidFill>
              <a:srgbClr val="E8EBE4"/>
            </a:solidFill>
            <a:ln w="25400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39DAE6-A723-818F-C615-C56EF1BAA993}"/>
                </a:ext>
              </a:extLst>
            </p:cNvPr>
            <p:cNvSpPr txBox="1"/>
            <p:nvPr/>
          </p:nvSpPr>
          <p:spPr>
            <a:xfrm>
              <a:off x="7137991" y="5682430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What’s the best choice for </a:t>
              </a:r>
              <a:r>
                <a:rPr lang="en-GB" sz="2400" b="1" i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d</a:t>
              </a:r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 ?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6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EB40B-9326-4511-0E0E-8D2B0327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" y="622800"/>
            <a:ext cx="5952744" cy="5952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EB009-B222-18E5-B8CA-E820938C2E3E}"/>
              </a:ext>
            </a:extLst>
          </p:cNvPr>
          <p:cNvSpPr txBox="1"/>
          <p:nvPr/>
        </p:nvSpPr>
        <p:spPr>
          <a:xfrm>
            <a:off x="240033" y="-93192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7A8AF-D179-6A2C-0493-794003A42AFE}"/>
              </a:ext>
            </a:extLst>
          </p:cNvPr>
          <p:cNvSpPr txBox="1"/>
          <p:nvPr/>
        </p:nvSpPr>
        <p:spPr>
          <a:xfrm>
            <a:off x="6193539" y="910022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our data is generated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3C948-43CE-18ED-8658-18C6BECF2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50" y="1482037"/>
            <a:ext cx="3224058" cy="977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D863B-A4F9-B748-20EF-40E08532AA7C}"/>
              </a:ext>
            </a:extLst>
          </p:cNvPr>
          <p:cNvSpPr txBox="1"/>
          <p:nvPr/>
        </p:nvSpPr>
        <p:spPr>
          <a:xfrm>
            <a:off x="6193539" y="263655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run multiple linear regression with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CBFE15-8BCD-F201-8630-498DE926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84" y="3377189"/>
            <a:ext cx="4521200" cy="1727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A93B506-5674-2AC4-E6BA-94469F70A2AD}"/>
              </a:ext>
            </a:extLst>
          </p:cNvPr>
          <p:cNvGrpSpPr/>
          <p:nvPr/>
        </p:nvGrpSpPr>
        <p:grpSpPr>
          <a:xfrm>
            <a:off x="6838542" y="5521670"/>
            <a:ext cx="4521200" cy="852616"/>
            <a:chOff x="6969240" y="5498419"/>
            <a:chExt cx="4521200" cy="8526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E2D17FE-CABC-C27E-41C2-7D31303706F7}"/>
                </a:ext>
              </a:extLst>
            </p:cNvPr>
            <p:cNvSpPr/>
            <p:nvPr/>
          </p:nvSpPr>
          <p:spPr>
            <a:xfrm>
              <a:off x="6969240" y="5498419"/>
              <a:ext cx="4521200" cy="852616"/>
            </a:xfrm>
            <a:prstGeom prst="roundRect">
              <a:avLst/>
            </a:prstGeom>
            <a:solidFill>
              <a:srgbClr val="E8EBE4"/>
            </a:solidFill>
            <a:ln w="25400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237415-B1A0-5348-04E5-2520A9C6BC53}"/>
                </a:ext>
              </a:extLst>
            </p:cNvPr>
            <p:cNvSpPr txBox="1"/>
            <p:nvPr/>
          </p:nvSpPr>
          <p:spPr>
            <a:xfrm>
              <a:off x="7137991" y="5682430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What’s the best choice for </a:t>
              </a:r>
              <a:r>
                <a:rPr lang="en-GB" sz="2400" b="1" i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d</a:t>
              </a:r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 ?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035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8C6620-0E92-9169-A1C0-A2E1F7B9259D}"/>
              </a:ext>
            </a:extLst>
          </p:cNvPr>
          <p:cNvSpPr txBox="1"/>
          <p:nvPr/>
        </p:nvSpPr>
        <p:spPr>
          <a:xfrm>
            <a:off x="257897" y="3115156"/>
            <a:ext cx="11789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error can be decomposed into a few informative parts: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2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irreducible error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can we ever predict Y from X with zero prediction error? Probably not, since we always assume having some observation error ε in the data model.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2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estimation bias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when estimating the conditional expectation, we always have to choose a family of approximators, which may not be sufficiently flexible.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2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estimation variance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for families of approximators that are too flexible, it might happen that for every small change in the observed data points, the estimates change a lot.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F5E707-C59F-7F6F-C5BB-37C013C6EDE4}"/>
              </a:ext>
            </a:extLst>
          </p:cNvPr>
          <p:cNvSpPr/>
          <p:nvPr/>
        </p:nvSpPr>
        <p:spPr>
          <a:xfrm>
            <a:off x="3582786" y="1495892"/>
            <a:ext cx="5064516" cy="1340299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478A4-0A4D-7358-5111-16FA0521273C}"/>
              </a:ext>
            </a:extLst>
          </p:cNvPr>
          <p:cNvSpPr txBox="1"/>
          <p:nvPr/>
        </p:nvSpPr>
        <p:spPr>
          <a:xfrm>
            <a:off x="257897" y="832532"/>
            <a:ext cx="1068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our goal in regression is to minimize the generalization error: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13D029-9875-E515-ED44-EB7FC185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47" y="1711928"/>
            <a:ext cx="4521706" cy="9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E66875-6C98-7C2C-8609-2AD09AED7A22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 – The 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3142826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94961-AC91-2A21-4587-E9F4D073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14400"/>
            <a:ext cx="11430000" cy="571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48590-556D-09D5-B77C-0132C729887A}"/>
              </a:ext>
            </a:extLst>
          </p:cNvPr>
          <p:cNvSpPr txBox="1"/>
          <p:nvPr/>
        </p:nvSpPr>
        <p:spPr>
          <a:xfrm>
            <a:off x="257897" y="832532"/>
            <a:ext cx="110402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Estimation variance. 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same model fit on two slightly different datasets.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E7CE0-76E6-D2A1-EEFD-5103C543F49D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5157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10749-DD41-48D8-4C31-95D7C5E5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AD965E-7557-EA97-96BF-A3FDFD88AC4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2A52C-56F2-7707-509E-528C2C9D9DC7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pic>
        <p:nvPicPr>
          <p:cNvPr id="8" name="Picture 7" descr="A mattress shaped like a human body&#10;&#10;Description automatically generated">
            <a:extLst>
              <a:ext uri="{FF2B5EF4-FFF2-40B4-BE49-F238E27FC236}">
                <a16:creationId xmlns:a16="http://schemas.microsoft.com/office/drawing/2014/main" id="{CCBC913C-A784-4312-1813-D99C35B9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87" y="1033504"/>
            <a:ext cx="7996225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19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A07E9-417A-CF31-AB6F-3DA5BEEF93E3}"/>
              </a:ext>
            </a:extLst>
          </p:cNvPr>
          <p:cNvSpPr txBox="1"/>
          <p:nvPr/>
        </p:nvSpPr>
        <p:spPr>
          <a:xfrm>
            <a:off x="281649" y="919268"/>
            <a:ext cx="964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the data model is assumed to be		    with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368C4-3EE2-46FB-866A-C6ED055A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352" y="1021479"/>
            <a:ext cx="1651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5E83D-3628-91DD-2897-3EDBD92C6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269" y="996079"/>
            <a:ext cx="1422400" cy="3175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9F922CC-49F7-DD7C-57D4-B57C7C09F26E}"/>
              </a:ext>
            </a:extLst>
          </p:cNvPr>
          <p:cNvGrpSpPr/>
          <p:nvPr/>
        </p:nvGrpSpPr>
        <p:grpSpPr>
          <a:xfrm>
            <a:off x="281649" y="1595963"/>
            <a:ext cx="8008466" cy="461665"/>
            <a:chOff x="281649" y="1427156"/>
            <a:chExt cx="80084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B0D13B-4EEE-2BFE-C121-62827D9D9DC4}"/>
                </a:ext>
              </a:extLst>
            </p:cNvPr>
            <p:cNvSpPr txBox="1"/>
            <p:nvPr/>
          </p:nvSpPr>
          <p:spPr>
            <a:xfrm>
              <a:off x="281649" y="1427156"/>
              <a:ext cx="7778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We use a training dataset			      to estimate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C4A2C9-14CD-CA4A-7C6E-C21B33BD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8527" y="1486528"/>
              <a:ext cx="341588" cy="2970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A96ABF-1548-18BE-BD01-D9A26CE70CB9}"/>
              </a:ext>
            </a:extLst>
          </p:cNvPr>
          <p:cNvGrpSpPr/>
          <p:nvPr/>
        </p:nvGrpSpPr>
        <p:grpSpPr>
          <a:xfrm>
            <a:off x="281648" y="2288044"/>
            <a:ext cx="12043682" cy="461665"/>
            <a:chOff x="281648" y="2020104"/>
            <a:chExt cx="12043682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0CA9E1-7318-3C00-70E5-C0F025F072A6}"/>
                </a:ext>
              </a:extLst>
            </p:cNvPr>
            <p:cNvSpPr txBox="1"/>
            <p:nvPr/>
          </p:nvSpPr>
          <p:spPr>
            <a:xfrm>
              <a:off x="281648" y="2020104"/>
              <a:ext cx="12043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For new observation     we write the bias-variance decomposition conditioned on     as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1391E8-DDD1-0FBA-667C-6B80C609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9170" y="2159270"/>
              <a:ext cx="200927" cy="18418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17B8CB-AFB0-3645-0129-972B141CE2E0}"/>
              </a:ext>
            </a:extLst>
          </p:cNvPr>
          <p:cNvGrpSpPr/>
          <p:nvPr/>
        </p:nvGrpSpPr>
        <p:grpSpPr>
          <a:xfrm>
            <a:off x="536575" y="2980125"/>
            <a:ext cx="11118850" cy="3232516"/>
            <a:chOff x="536575" y="2852499"/>
            <a:chExt cx="11118850" cy="323251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17928B-2BA9-A197-D95F-EAAAC64C2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575" y="2852499"/>
              <a:ext cx="11118850" cy="256921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1B5781-EC56-5CE6-B78B-A52E61EB8BC4}"/>
                </a:ext>
              </a:extLst>
            </p:cNvPr>
            <p:cNvSpPr/>
            <p:nvPr/>
          </p:nvSpPr>
          <p:spPr>
            <a:xfrm>
              <a:off x="2197788" y="5541264"/>
              <a:ext cx="3069155" cy="54864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A270875-D6B3-B690-3F9C-8A6A5FC72483}"/>
                </a:ext>
              </a:extLst>
            </p:cNvPr>
            <p:cNvGrpSpPr/>
            <p:nvPr/>
          </p:nvGrpSpPr>
          <p:grpSpPr>
            <a:xfrm>
              <a:off x="2805385" y="5715683"/>
              <a:ext cx="2026958" cy="369332"/>
              <a:chOff x="2554351" y="5654460"/>
              <a:chExt cx="2026958" cy="36933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B81C7D-ED36-8175-0E4D-1F1F5326F03D}"/>
                  </a:ext>
                </a:extLst>
              </p:cNvPr>
              <p:cNvSpPr txBox="1"/>
              <p:nvPr/>
            </p:nvSpPr>
            <p:spPr>
              <a:xfrm>
                <a:off x="2554351" y="5654460"/>
                <a:ext cx="1776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>
                    <a:solidFill>
                      <a:srgbClr val="5E5E5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Lato" panose="020F0502020204030203" pitchFamily="34" charset="0"/>
                  </a:rPr>
                  <a:t>Irreducible error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17FD632-FC56-C444-84DA-6BE21E755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4609" y="5670744"/>
                <a:ext cx="266700" cy="254000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30A072-3779-1EC7-52C3-5DCFD1E1F4CB}"/>
                </a:ext>
              </a:extLst>
            </p:cNvPr>
            <p:cNvSpPr/>
            <p:nvPr/>
          </p:nvSpPr>
          <p:spPr>
            <a:xfrm>
              <a:off x="5585235" y="5541264"/>
              <a:ext cx="3420000" cy="54864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5A1E14-D1B4-9C1D-BB6D-162D753384E6}"/>
                </a:ext>
              </a:extLst>
            </p:cNvPr>
            <p:cNvSpPr/>
            <p:nvPr/>
          </p:nvSpPr>
          <p:spPr>
            <a:xfrm>
              <a:off x="9451942" y="5541264"/>
              <a:ext cx="2196000" cy="54864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F17D69-A8D6-4351-B87C-D14DC4D91A67}"/>
                </a:ext>
              </a:extLst>
            </p:cNvPr>
            <p:cNvSpPr txBox="1"/>
            <p:nvPr/>
          </p:nvSpPr>
          <p:spPr>
            <a:xfrm>
              <a:off x="5994238" y="571568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Squared estimation bias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9B612-12B1-75D8-D1AB-E5D7F7152BD7}"/>
                </a:ext>
              </a:extLst>
            </p:cNvPr>
            <p:cNvSpPr txBox="1"/>
            <p:nvPr/>
          </p:nvSpPr>
          <p:spPr>
            <a:xfrm>
              <a:off x="9465350" y="5715683"/>
              <a:ext cx="2169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Estimation variance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3A90E550-B3BB-4AD0-07AB-5E567B0D1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285" y="1520956"/>
            <a:ext cx="2222500" cy="596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1041D-7F0C-B3D2-8FA7-4BF1D45D1A5E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 – The bias-variance </a:t>
            </a:r>
            <a:r>
              <a:rPr lang="en-GB" sz="2800" b="1" dirty="0" err="1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tradeoff</a:t>
            </a:r>
            <a:endParaRPr lang="en-GB" sz="28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FCCD1-D9B8-1820-6D15-75B912116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7220" y="2434515"/>
            <a:ext cx="200927" cy="1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4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EAE80-0473-0C5B-F9ED-1B7645D4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F0D1E0-2075-F58D-14CD-4E9F6EE0425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89447-88BC-D1A6-83E1-FF58D87AEA96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2E57D-019E-47B4-39CA-94AB5F8FCE63}"/>
              </a:ext>
            </a:extLst>
          </p:cNvPr>
          <p:cNvSpPr txBox="1"/>
          <p:nvPr/>
        </p:nvSpPr>
        <p:spPr>
          <a:xfrm>
            <a:off x="1588606" y="1714784"/>
            <a:ext cx="85122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estimate the values of      based on predictors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2E85A5-5263-2FAC-0FCC-B5D934096ED0}"/>
              </a:ext>
            </a:extLst>
          </p:cNvPr>
          <p:cNvSpPr/>
          <p:nvPr/>
        </p:nvSpPr>
        <p:spPr>
          <a:xfrm>
            <a:off x="555377" y="1551568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38AB6-180A-1CFF-FD00-3024B6ECD3B3}"/>
              </a:ext>
            </a:extLst>
          </p:cNvPr>
          <p:cNvSpPr txBox="1"/>
          <p:nvPr/>
        </p:nvSpPr>
        <p:spPr>
          <a:xfrm>
            <a:off x="1588606" y="2732477"/>
            <a:ext cx="8698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set of N examples of      with corresponding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B9F68-DDD4-AB84-BAAA-4EA9BD1BEC58}"/>
              </a:ext>
            </a:extLst>
          </p:cNvPr>
          <p:cNvSpPr txBox="1"/>
          <p:nvPr/>
        </p:nvSpPr>
        <p:spPr>
          <a:xfrm>
            <a:off x="1588606" y="3750170"/>
            <a:ext cx="63578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estimate parameters      that minimize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692644-1B54-1143-E1D1-77C3199D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97" y="3747814"/>
            <a:ext cx="228600" cy="472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C3854F-0600-CB9A-7409-D6FCC8A3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99" y="3524959"/>
            <a:ext cx="2628900" cy="96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E410F7-9369-B613-3A6E-FE19456A7B71}"/>
              </a:ext>
            </a:extLst>
          </p:cNvPr>
          <p:cNvSpPr txBox="1"/>
          <p:nvPr/>
        </p:nvSpPr>
        <p:spPr>
          <a:xfrm>
            <a:off x="1588606" y="4767863"/>
            <a:ext cx="7168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 statistical inference on the values of the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5742F7-0CEE-0BD4-0655-F14B4CC98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388" y="4755506"/>
            <a:ext cx="350520" cy="51816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C386CE6-6428-FACC-7579-C706AEC48FBB}"/>
              </a:ext>
            </a:extLst>
          </p:cNvPr>
          <p:cNvSpPr/>
          <p:nvPr/>
        </p:nvSpPr>
        <p:spPr>
          <a:xfrm>
            <a:off x="555377" y="2580010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863C92-5844-2014-C3DF-3ED33F8539DA}"/>
              </a:ext>
            </a:extLst>
          </p:cNvPr>
          <p:cNvSpPr/>
          <p:nvPr/>
        </p:nvSpPr>
        <p:spPr>
          <a:xfrm>
            <a:off x="555377" y="3608452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31D16F-01BC-8C8D-22F4-8F0AF9BC9649}"/>
              </a:ext>
            </a:extLst>
          </p:cNvPr>
          <p:cNvSpPr/>
          <p:nvPr/>
        </p:nvSpPr>
        <p:spPr>
          <a:xfrm>
            <a:off x="555377" y="4636894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98EE38-017A-8622-2967-C52F8EEC759E}"/>
              </a:ext>
            </a:extLst>
          </p:cNvPr>
          <p:cNvSpPr txBox="1"/>
          <p:nvPr/>
        </p:nvSpPr>
        <p:spPr>
          <a:xfrm>
            <a:off x="131451" y="826392"/>
            <a:ext cx="31694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00A2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current worflow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3821FC-2AA7-6A2E-5706-F2729DE76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4" y="1829607"/>
            <a:ext cx="2540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3E1EC-64F3-E30F-66E4-FB4EFCF07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582" y="1838422"/>
            <a:ext cx="15494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5F5A4-9B2A-9BB5-337A-9219076CB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867" y="2901469"/>
            <a:ext cx="241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E0F1A-B595-9BFA-DE4A-8B65F2704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7991" y="2901126"/>
            <a:ext cx="15748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2DFE8E-39E9-C7EB-8585-E6CD5A64E0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8953" y="4784213"/>
            <a:ext cx="1828800" cy="1397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4AAF7-1624-E392-78BB-4472710E472A}"/>
              </a:ext>
            </a:extLst>
          </p:cNvPr>
          <p:cNvCxnSpPr/>
          <p:nvPr/>
        </p:nvCxnSpPr>
        <p:spPr>
          <a:xfrm>
            <a:off x="10041582" y="4405830"/>
            <a:ext cx="0" cy="734581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9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A7D6-0EC9-3246-C022-EB863A33B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27003E-B9E0-A596-69A0-7E64D002F92C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3BF64E12-F7EA-639D-7F1D-E40F46501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324" y="3378449"/>
            <a:ext cx="1083311" cy="1083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FA55C-60E4-C3C5-FEB7-EBFE5D31E88D}"/>
              </a:ext>
            </a:extLst>
          </p:cNvPr>
          <p:cNvSpPr txBox="1"/>
          <p:nvPr/>
        </p:nvSpPr>
        <p:spPr>
          <a:xfrm>
            <a:off x="2221177" y="2080988"/>
            <a:ext cx="851867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</p:spTree>
    <p:extLst>
      <p:ext uri="{BB962C8B-B14F-4D97-AF65-F5344CB8AC3E}">
        <p14:creationId xmlns:p14="http://schemas.microsoft.com/office/powerpoint/2010/main" val="373290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3E314-008C-95FE-9FFA-04A97A164D3A}"/>
              </a:ext>
            </a:extLst>
          </p:cNvPr>
          <p:cNvSpPr txBox="1"/>
          <p:nvPr/>
        </p:nvSpPr>
        <p:spPr>
          <a:xfrm>
            <a:off x="240033" y="-105549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0F4A4-DADA-49EB-3D16-36407470EB4D}"/>
              </a:ext>
            </a:extLst>
          </p:cNvPr>
          <p:cNvSpPr txBox="1"/>
          <p:nvPr/>
        </p:nvSpPr>
        <p:spPr>
          <a:xfrm>
            <a:off x="257897" y="910022"/>
            <a:ext cx="1054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generalization error of an approximator in practice?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1CFC11-3549-CD79-BFB0-5939A8B7CA5B}"/>
              </a:ext>
            </a:extLst>
          </p:cNvPr>
          <p:cNvSpPr txBox="1"/>
          <p:nvPr/>
        </p:nvSpPr>
        <p:spPr>
          <a:xfrm>
            <a:off x="2263643" y="2537987"/>
            <a:ext cx="92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don’t know the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D56640A-E3D2-6A5D-8F91-42010341D1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5927" y="2441027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616823-43AB-86E2-FBE3-682215F8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3" y="2695943"/>
            <a:ext cx="604583" cy="1931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99F331-00A7-6E40-43D9-B4C798E3E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1" y="1596587"/>
            <a:ext cx="7772400" cy="766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7A6FF2-E7AE-6FC0-611F-DE354A6D346A}"/>
              </a:ext>
            </a:extLst>
          </p:cNvPr>
          <p:cNvSpPr/>
          <p:nvPr/>
        </p:nvSpPr>
        <p:spPr>
          <a:xfrm>
            <a:off x="4263082" y="1486713"/>
            <a:ext cx="4917989" cy="986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7468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28E87-B608-DE18-6E36-9F0ED964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1B39A1-239E-7214-8A39-BC17725B0A3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468C2B-4ABF-1398-6348-F30E5A80423E}"/>
              </a:ext>
            </a:extLst>
          </p:cNvPr>
          <p:cNvSpPr txBox="1"/>
          <p:nvPr/>
        </p:nvSpPr>
        <p:spPr>
          <a:xfrm>
            <a:off x="240033" y="-105549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0E2FF-AC35-943F-BCFF-A8E93CAF592C}"/>
              </a:ext>
            </a:extLst>
          </p:cNvPr>
          <p:cNvSpPr txBox="1"/>
          <p:nvPr/>
        </p:nvSpPr>
        <p:spPr>
          <a:xfrm>
            <a:off x="257897" y="910022"/>
            <a:ext cx="1054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generalization error of an approximator in practice?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A94A74-69ED-88F0-0126-AED969656E26}"/>
              </a:ext>
            </a:extLst>
          </p:cNvPr>
          <p:cNvSpPr txBox="1"/>
          <p:nvPr/>
        </p:nvSpPr>
        <p:spPr>
          <a:xfrm>
            <a:off x="2263643" y="2537987"/>
            <a:ext cx="92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don’t know the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CC4367F-3247-C28C-AFDD-561152ADCB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5927" y="2441027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A5F9364-C265-E302-711C-4F82656E6FA2}"/>
              </a:ext>
            </a:extLst>
          </p:cNvPr>
          <p:cNvSpPr/>
          <p:nvPr/>
        </p:nvSpPr>
        <p:spPr>
          <a:xfrm>
            <a:off x="4491301" y="2535996"/>
            <a:ext cx="2412000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308C12-93FD-9B57-B3B5-D8BA99DEC377}"/>
              </a:ext>
            </a:extLst>
          </p:cNvPr>
          <p:cNvSpPr txBox="1"/>
          <p:nvPr/>
        </p:nvSpPr>
        <p:spPr>
          <a:xfrm>
            <a:off x="4766597" y="2605068"/>
            <a:ext cx="1861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we approximate it with M data points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DC500-0D56-750B-3732-C16E96B87E32}"/>
              </a:ext>
            </a:extLst>
          </p:cNvPr>
          <p:cNvSpPr txBox="1"/>
          <p:nvPr/>
        </p:nvSpPr>
        <p:spPr>
          <a:xfrm>
            <a:off x="321807" y="3486777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Recall  that for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8FABAB-AF66-99F6-5FF8-80798DE602BC}"/>
              </a:ext>
            </a:extLst>
          </p:cNvPr>
          <p:cNvSpPr txBox="1"/>
          <p:nvPr/>
        </p:nvSpPr>
        <p:spPr>
          <a:xfrm>
            <a:off x="4698067" y="3490478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205AE-A047-2B28-529E-B84586D3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3" y="2695943"/>
            <a:ext cx="604583" cy="19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B581CD-2635-BC49-8B93-2D3E76949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201" y="3419159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FF1419-BB4B-25F3-B82F-0E6105EB9DAC}"/>
              </a:ext>
            </a:extLst>
          </p:cNvPr>
          <p:cNvSpPr txBox="1"/>
          <p:nvPr/>
        </p:nvSpPr>
        <p:spPr>
          <a:xfrm>
            <a:off x="8472558" y="1785769"/>
            <a:ext cx="659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172754-2E8D-F30D-F732-EBB86738D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041" y="1671985"/>
            <a:ext cx="2273300" cy="596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747B1E-4780-093C-D8E0-839071C07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01" y="1596587"/>
            <a:ext cx="7772400" cy="7666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CD9BE5-7FBE-ECED-1240-9E1AFCEFA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869" y="3579110"/>
            <a:ext cx="2476500" cy="46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E52E79-03C5-0DCA-E43D-F3273E95C234}"/>
              </a:ext>
            </a:extLst>
          </p:cNvPr>
          <p:cNvSpPr txBox="1"/>
          <p:nvPr/>
        </p:nvSpPr>
        <p:spPr>
          <a:xfrm>
            <a:off x="8691464" y="3393788"/>
            <a:ext cx="2624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 want to minimize one quantity but can only estimate a proxy of 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555BF9-B1CD-96A5-0CF6-2F78D3BB286B}"/>
              </a:ext>
            </a:extLst>
          </p:cNvPr>
          <p:cNvSpPr/>
          <p:nvPr/>
        </p:nvSpPr>
        <p:spPr>
          <a:xfrm rot="5400000">
            <a:off x="8182940" y="3758566"/>
            <a:ext cx="799988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06072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F5549D-EEC5-7412-7247-0125B4835939}"/>
              </a:ext>
            </a:extLst>
          </p:cNvPr>
          <p:cNvSpPr txBox="1"/>
          <p:nvPr/>
        </p:nvSpPr>
        <p:spPr>
          <a:xfrm>
            <a:off x="265842" y="65227"/>
            <a:ext cx="9857872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One-slide reminder of the law of large numbers (LLN)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D469A-0B0A-ECF3-FAC0-6258272B4AA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270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FF9E5-8CE2-BB7A-7618-2C496127F192}"/>
              </a:ext>
            </a:extLst>
          </p:cNvPr>
          <p:cNvSpPr txBox="1"/>
          <p:nvPr/>
        </p:nvSpPr>
        <p:spPr>
          <a:xfrm>
            <a:off x="265843" y="746923"/>
            <a:ext cx="1191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Whenever we want to approximate an expectation, we can use the LLN</a:t>
            </a:r>
            <a:endParaRPr lang="en-GB" sz="2400" b="1" dirty="0">
              <a:solidFill>
                <a:srgbClr val="FA2743"/>
              </a:solidFill>
              <a:latin typeface="Roboto ExtraBold" panose="02000000000000000000" pitchFamily="2" charset="0"/>
              <a:ea typeface="Roboto ExtraBold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CBE307-82D8-D67E-5356-9B1C0119A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400" y="2756372"/>
            <a:ext cx="1320800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8A4ABD-1BFC-C3A0-1527-D3388CE43174}"/>
              </a:ext>
            </a:extLst>
          </p:cNvPr>
          <p:cNvSpPr txBox="1"/>
          <p:nvPr/>
        </p:nvSpPr>
        <p:spPr>
          <a:xfrm>
            <a:off x="265842" y="2697674"/>
            <a:ext cx="119114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 N </a:t>
            </a:r>
            <a:r>
              <a:rPr lang="en-GB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independent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and identically distributed samples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result will be useful many times in our class and is ubiquitous in machine learning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is also used in computer graphics, statistical physics, econometry,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E250F4-AA4F-0B88-6229-27CD77AFF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1532086"/>
            <a:ext cx="6121400" cy="965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C3F270-6544-2CC0-0AE9-78929842BC5D}"/>
              </a:ext>
            </a:extLst>
          </p:cNvPr>
          <p:cNvSpPr txBox="1"/>
          <p:nvPr/>
        </p:nvSpPr>
        <p:spPr>
          <a:xfrm>
            <a:off x="1902938" y="4216623"/>
            <a:ext cx="329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2800" b="1" dirty="0">
                <a:solidFill>
                  <a:srgbClr val="0070C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Approximate weighted integral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05DD3-908C-5951-4990-C18C1F87D623}"/>
              </a:ext>
            </a:extLst>
          </p:cNvPr>
          <p:cNvSpPr txBox="1"/>
          <p:nvPr/>
        </p:nvSpPr>
        <p:spPr>
          <a:xfrm>
            <a:off x="6633150" y="4216623"/>
            <a:ext cx="3600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>
                <a:solidFill>
                  <a:srgbClr val="0070C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Average of random IID samples</a:t>
            </a: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D2B4C215-D79B-B351-ACFA-E5B32465E17A}"/>
              </a:ext>
            </a:extLst>
          </p:cNvPr>
          <p:cNvSpPr/>
          <p:nvPr/>
        </p:nvSpPr>
        <p:spPr>
          <a:xfrm>
            <a:off x="5430638" y="4528916"/>
            <a:ext cx="966652" cy="287383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70499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E57E1-C67F-955A-87F5-ABC3E212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BDEA68-EB87-9318-8D0F-AD0CCD9C80DB}"/>
              </a:ext>
            </a:extLst>
          </p:cNvPr>
          <p:cNvSpPr/>
          <p:nvPr/>
        </p:nvSpPr>
        <p:spPr>
          <a:xfrm>
            <a:off x="1885258" y="4584464"/>
            <a:ext cx="4883164" cy="797209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06EE79-1E5B-436C-1110-2D53C27EBF0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BBB85-15A5-34B6-4C94-4C1F1F034E62}"/>
              </a:ext>
            </a:extLst>
          </p:cNvPr>
          <p:cNvSpPr txBox="1"/>
          <p:nvPr/>
        </p:nvSpPr>
        <p:spPr>
          <a:xfrm>
            <a:off x="240033" y="-105549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0F316-5002-51D1-CA99-314C677E4DE6}"/>
              </a:ext>
            </a:extLst>
          </p:cNvPr>
          <p:cNvSpPr txBox="1"/>
          <p:nvPr/>
        </p:nvSpPr>
        <p:spPr>
          <a:xfrm>
            <a:off x="257897" y="910022"/>
            <a:ext cx="1044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generalization error of an approximator in practice?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1B789-C1B5-D7DF-09AF-2A7BB717851D}"/>
              </a:ext>
            </a:extLst>
          </p:cNvPr>
          <p:cNvSpPr txBox="1"/>
          <p:nvPr/>
        </p:nvSpPr>
        <p:spPr>
          <a:xfrm>
            <a:off x="2263643" y="2537987"/>
            <a:ext cx="92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don’t know the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8AA1C06-493A-2A4F-D933-6C668C8232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5927" y="2441027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C74F96A-8492-9CEE-44A6-D9F2D8BE9AF6}"/>
              </a:ext>
            </a:extLst>
          </p:cNvPr>
          <p:cNvSpPr/>
          <p:nvPr/>
        </p:nvSpPr>
        <p:spPr>
          <a:xfrm>
            <a:off x="4491301" y="2535996"/>
            <a:ext cx="2412000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9FAE4B-4B3B-78E6-64B9-7E04B1DDB87D}"/>
              </a:ext>
            </a:extLst>
          </p:cNvPr>
          <p:cNvSpPr txBox="1"/>
          <p:nvPr/>
        </p:nvSpPr>
        <p:spPr>
          <a:xfrm>
            <a:off x="4766597" y="2605068"/>
            <a:ext cx="1861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we approximate it with M data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35E94-D4F3-9EED-F030-20F5A005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3" y="2695943"/>
            <a:ext cx="604583" cy="193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5C6758-2A53-FF5B-7A01-BC5774A2C54E}"/>
              </a:ext>
            </a:extLst>
          </p:cNvPr>
          <p:cNvSpPr txBox="1"/>
          <p:nvPr/>
        </p:nvSpPr>
        <p:spPr>
          <a:xfrm>
            <a:off x="8472558" y="1785769"/>
            <a:ext cx="929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</a:t>
            </a: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EB34EC-65C6-0DAA-566D-9DEF6566C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33" y="1718151"/>
            <a:ext cx="2273300" cy="596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29BB24-8DD9-AE83-607C-502EAC7CE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01" y="1596587"/>
            <a:ext cx="7772400" cy="7666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F0BD5B8-4DA5-7291-F5E2-22203CA20D6C}"/>
              </a:ext>
            </a:extLst>
          </p:cNvPr>
          <p:cNvSpPr txBox="1"/>
          <p:nvPr/>
        </p:nvSpPr>
        <p:spPr>
          <a:xfrm>
            <a:off x="1970313" y="4744848"/>
            <a:ext cx="4855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Can we say that		          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6A86BD-29B7-7F20-9D3A-08E5C86E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922" y="4824505"/>
            <a:ext cx="2146300" cy="292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9A304D-D8E0-695C-9CA3-7580196AC025}"/>
              </a:ext>
            </a:extLst>
          </p:cNvPr>
          <p:cNvSpPr txBox="1"/>
          <p:nvPr/>
        </p:nvSpPr>
        <p:spPr>
          <a:xfrm>
            <a:off x="321807" y="4727583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Question: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9049AB-2065-0F22-EF4D-57D97BFE209D}"/>
              </a:ext>
            </a:extLst>
          </p:cNvPr>
          <p:cNvSpPr txBox="1"/>
          <p:nvPr/>
        </p:nvSpPr>
        <p:spPr>
          <a:xfrm>
            <a:off x="6911184" y="4785889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FFC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ABSOLUTELY NOT!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05018E-B989-0F81-CA86-FE9D54B36388}"/>
              </a:ext>
            </a:extLst>
          </p:cNvPr>
          <p:cNvSpPr txBox="1"/>
          <p:nvPr/>
        </p:nvSpPr>
        <p:spPr>
          <a:xfrm>
            <a:off x="9007738" y="4627927"/>
            <a:ext cx="939318" cy="105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6000" dirty="0"/>
              <a:t>⚠️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1334C6-E4F2-973F-62C1-1FABB3911C86}"/>
              </a:ext>
            </a:extLst>
          </p:cNvPr>
          <p:cNvGrpSpPr/>
          <p:nvPr/>
        </p:nvGrpSpPr>
        <p:grpSpPr>
          <a:xfrm>
            <a:off x="321807" y="5782172"/>
            <a:ext cx="11213326" cy="430887"/>
            <a:chOff x="336940" y="5904128"/>
            <a:chExt cx="11213326" cy="43088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CA0C63C-DBF4-B32D-EA3A-CD43F20D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7960" y="6010997"/>
              <a:ext cx="2146300" cy="2921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C64862-F4FD-3805-BD35-6F3CC28633FB}"/>
                </a:ext>
              </a:extLst>
            </p:cNvPr>
            <p:cNvSpPr txBox="1"/>
            <p:nvPr/>
          </p:nvSpPr>
          <p:spPr>
            <a:xfrm>
              <a:off x="336940" y="5904128"/>
              <a:ext cx="112133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2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In fact			       i.e. the true generalization error is larger than the estimated one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E99583F-834F-67AA-D74D-D1486FDCB876}"/>
              </a:ext>
            </a:extLst>
          </p:cNvPr>
          <p:cNvSpPr txBox="1"/>
          <p:nvPr/>
        </p:nvSpPr>
        <p:spPr>
          <a:xfrm>
            <a:off x="321807" y="3486777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Recall  that for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1D9F7-9FB9-0AAA-1B93-1F184CB0C86C}"/>
              </a:ext>
            </a:extLst>
          </p:cNvPr>
          <p:cNvSpPr txBox="1"/>
          <p:nvPr/>
        </p:nvSpPr>
        <p:spPr>
          <a:xfrm>
            <a:off x="4698067" y="3490478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C7BB7-1713-832A-3868-4151E39B4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7201" y="3419159"/>
            <a:ext cx="22225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F95EDC-14CA-0702-3229-7143A5AF3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8869" y="3579110"/>
            <a:ext cx="2476500" cy="469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3A46C-2A07-9918-396A-BB5505DF772B}"/>
              </a:ext>
            </a:extLst>
          </p:cNvPr>
          <p:cNvSpPr txBox="1"/>
          <p:nvPr/>
        </p:nvSpPr>
        <p:spPr>
          <a:xfrm>
            <a:off x="8691464" y="3393788"/>
            <a:ext cx="2624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 want to minimize one quantity but can only estimate a proxy of 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06AB2E-7DEA-783B-AD7D-020BC447057C}"/>
              </a:ext>
            </a:extLst>
          </p:cNvPr>
          <p:cNvSpPr/>
          <p:nvPr/>
        </p:nvSpPr>
        <p:spPr>
          <a:xfrm rot="5400000">
            <a:off x="8182940" y="3758566"/>
            <a:ext cx="799988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58326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99745-7ED2-13DF-4B77-D2CC0D23FF41}"/>
              </a:ext>
            </a:extLst>
          </p:cNvPr>
          <p:cNvSpPr txBox="1"/>
          <p:nvPr/>
        </p:nvSpPr>
        <p:spPr>
          <a:xfrm>
            <a:off x="240033" y="887780"/>
            <a:ext cx="104150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Different ways of seeing the problem: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since 		                    then	         will always look small…</a:t>
            </a: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B851C-8863-CA71-2A78-F0DCB668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3" y="1698414"/>
            <a:ext cx="2476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53221-842F-3C91-7796-05448A1E2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9" y="1711856"/>
            <a:ext cx="1054100" cy="292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28F108-0B1A-4BF6-474A-6BACF061D64B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</p:spTree>
    <p:extLst>
      <p:ext uri="{BB962C8B-B14F-4D97-AF65-F5344CB8AC3E}">
        <p14:creationId xmlns:p14="http://schemas.microsoft.com/office/powerpoint/2010/main" val="295912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D9FC9-3493-9F17-06E9-8B3424DC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022E88D-B3B1-83C6-9C45-BE207108EFBD}"/>
              </a:ext>
            </a:extLst>
          </p:cNvPr>
          <p:cNvSpPr/>
          <p:nvPr/>
        </p:nvSpPr>
        <p:spPr>
          <a:xfrm>
            <a:off x="991335" y="4057879"/>
            <a:ext cx="5381897" cy="1461635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B16257-2A56-7629-4186-3A79D860D58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B436-399D-ED35-4368-8EE77D2D6AB1}"/>
              </a:ext>
            </a:extLst>
          </p:cNvPr>
          <p:cNvSpPr txBox="1"/>
          <p:nvPr/>
        </p:nvSpPr>
        <p:spPr>
          <a:xfrm>
            <a:off x="240033" y="887780"/>
            <a:ext cx="104150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Different ways of seeing the problem: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since 		                    then	         will always look small…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our example with polynomials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Increasing the degree improves training error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the testing error grows!</a:t>
            </a: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77352-D7DC-0B5F-E34F-0352B7A1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3" y="1698414"/>
            <a:ext cx="2476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3B94C-C65F-5A26-9977-98EB77144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9" y="1711856"/>
            <a:ext cx="1054100" cy="292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135002-85C0-2059-BD30-BA488F1D3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983" y="4319405"/>
            <a:ext cx="10541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051D4-920A-BEEF-37B9-E72E22710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983" y="4848226"/>
            <a:ext cx="10541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12E0E9-C156-C10D-D0C5-5DBD4FB29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177" y="4885640"/>
            <a:ext cx="825500" cy="26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F856CC-77E7-5863-9BD9-0B3630D07F50}"/>
              </a:ext>
            </a:extLst>
          </p:cNvPr>
          <p:cNvSpPr txBox="1"/>
          <p:nvPr/>
        </p:nvSpPr>
        <p:spPr>
          <a:xfrm>
            <a:off x="2518083" y="4281725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 the </a:t>
            </a:r>
            <a:r>
              <a:rPr lang="en-FR" sz="2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training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error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6C2AF-9DF2-1DDA-4C77-A962D29BC6E0}"/>
              </a:ext>
            </a:extLst>
          </p:cNvPr>
          <p:cNvSpPr txBox="1"/>
          <p:nvPr/>
        </p:nvSpPr>
        <p:spPr>
          <a:xfrm>
            <a:off x="4101575" y="4792935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 the </a:t>
            </a:r>
            <a:r>
              <a:rPr lang="en-FR" sz="2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testing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71878-0F48-B4E0-1F77-279F5358C91B}"/>
              </a:ext>
            </a:extLst>
          </p:cNvPr>
          <p:cNvSpPr txBox="1"/>
          <p:nvPr/>
        </p:nvSpPr>
        <p:spPr>
          <a:xfrm>
            <a:off x="2577055" y="4807476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</a:t>
            </a: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FC659-B70D-08AF-6B5E-3EA0FE92A29B}"/>
              </a:ext>
            </a:extLst>
          </p:cNvPr>
          <p:cNvSpPr/>
          <p:nvPr/>
        </p:nvSpPr>
        <p:spPr>
          <a:xfrm>
            <a:off x="4138646" y="5634436"/>
            <a:ext cx="1994425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C45EE-09ED-5B88-BB02-9EC991BA1242}"/>
              </a:ext>
            </a:extLst>
          </p:cNvPr>
          <p:cNvSpPr txBox="1"/>
          <p:nvPr/>
        </p:nvSpPr>
        <p:spPr>
          <a:xfrm>
            <a:off x="3911707" y="5738298"/>
            <a:ext cx="286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Error on unseen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2491-7F3D-F51F-DDCC-611C14B15827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AC8E5B-2F71-EEB6-24A2-6C2349A86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3971" y="1828800"/>
            <a:ext cx="4848312" cy="48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6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AF6A-593C-7190-3CA8-4417025A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D65637-A4BE-C6CD-0B7B-159C56D83A7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4AEA0-4375-DDF6-0548-6C38F7412A0B}"/>
              </a:ext>
            </a:extLst>
          </p:cNvPr>
          <p:cNvSpPr txBox="1"/>
          <p:nvPr/>
        </p:nvSpPr>
        <p:spPr>
          <a:xfrm>
            <a:off x="240033" y="887780"/>
            <a:ext cx="10418237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Different ways of seeing the problem: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since 		                    then	         will always look small…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our example with polynomials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Increasing the degree improves training error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the testing error grows!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Mathematical illustration on linear regression</a:t>
            </a:r>
          </a:p>
          <a:p>
            <a:pPr lvl="1">
              <a:lnSpc>
                <a:spcPct val="150000"/>
              </a:lnSpc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45CA-109B-331F-EFD8-9A429CEA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3" y="1698414"/>
            <a:ext cx="2476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6A42B-DF12-1F11-6A21-9C86D2EE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9" y="1711856"/>
            <a:ext cx="10541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EB5B6-7E12-CEB5-E7CB-C7DA8DD01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971" y="1828800"/>
            <a:ext cx="4848312" cy="48483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792315-29ED-B193-2703-2136D887AADE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6D106-F320-8E92-5D38-238690F0C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04" y="4402128"/>
            <a:ext cx="1555750" cy="417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54BE0-97BF-355C-467A-EC2F6EA6D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853" y="4390648"/>
            <a:ext cx="1617980" cy="417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8DC1D-958C-CE67-8D5D-DE94E8C9ED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632" y="4353824"/>
            <a:ext cx="1955800" cy="5600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43D524-0B37-A205-5423-08A531232391}"/>
              </a:ext>
            </a:extLst>
          </p:cNvPr>
          <p:cNvSpPr txBox="1"/>
          <p:nvPr/>
        </p:nvSpPr>
        <p:spPr>
          <a:xfrm>
            <a:off x="605432" y="4900045"/>
            <a:ext cx="531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(same predictors but different observations because of noise)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E989D0-8CBF-0A95-9F59-E4C2E2080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7414" y="5337664"/>
            <a:ext cx="420624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73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0FB1-C462-9D5F-2216-E0BFBAE65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E202BD-D081-1A02-1895-E90E18CD5537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EA5996-3E62-283F-78CE-2898DDA69B99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301BF-A092-0D05-84F9-6A936D9434CD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6451A1-A9EC-46C7-7F06-13F205E3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BEC807-7D9C-729E-E6E4-D792DBF46E62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ADF6E3-99D5-3254-0141-326B07FCBBA4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41719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6B4F-2B89-BBE7-6C44-894BFB0D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D01A824-642B-FCB0-7D5F-F4C6A7302C20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DAD25-685B-A853-6D00-36F17095E6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65201-4883-4262-2066-5361B19BD016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91D085-C23A-64F8-7F97-1FC83C7E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8E670D-394E-3A3F-0575-C177D7F3B825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8EAB98-4EEC-0234-A8D6-6CAD40272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1C22E5-ECA9-2986-A3D7-8B3277D00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FFD9B3-10EB-BC90-2E0D-614FDCF9333D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8EE52-0CF0-FEE2-D42E-AD9135535D14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58C98E-EA5D-4E06-48C9-D46E858F1AD6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394368-C75A-F4B1-E27A-E598449C579A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934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6F35-931F-EC01-7EEE-335B760C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DB7F4F-F83C-22AA-071F-D3AF5E99027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BEAF8-4EE5-8F5D-6D76-077E9336FDE6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23A6CB7-5ECE-DCB9-DB0D-00AF3AE3AF88}"/>
              </a:ext>
            </a:extLst>
          </p:cNvPr>
          <p:cNvGrpSpPr/>
          <p:nvPr/>
        </p:nvGrpSpPr>
        <p:grpSpPr>
          <a:xfrm>
            <a:off x="131451" y="814820"/>
            <a:ext cx="6868602" cy="519790"/>
            <a:chOff x="1588606" y="962995"/>
            <a:chExt cx="6868602" cy="5197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BB8DAC-8917-F106-0A85-F44A541311F3}"/>
                </a:ext>
              </a:extLst>
            </p:cNvPr>
            <p:cNvSpPr txBox="1"/>
            <p:nvPr/>
          </p:nvSpPr>
          <p:spPr>
            <a:xfrm>
              <a:off x="1588606" y="990342"/>
              <a:ext cx="657744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We do </a:t>
              </a:r>
              <a:r>
                <a:rPr lang="en-FR" sz="26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statistical inference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on the values of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1DF3E6-FA9E-B49E-0FBB-EC51BCEE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6688" y="962995"/>
              <a:ext cx="350520" cy="51816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D8124A-9C5F-1441-F5EF-96E0B2B92C96}"/>
              </a:ext>
            </a:extLst>
          </p:cNvPr>
          <p:cNvSpPr txBox="1"/>
          <p:nvPr/>
        </p:nvSpPr>
        <p:spPr>
          <a:xfrm>
            <a:off x="316599" y="1817115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1B62DC-963F-D07B-2068-04AE56C39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20" y="1856788"/>
            <a:ext cx="2146300" cy="393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44BBC85-10B9-7881-2134-F1868A381A6D}"/>
              </a:ext>
            </a:extLst>
          </p:cNvPr>
          <p:cNvSpPr/>
          <p:nvPr/>
        </p:nvSpPr>
        <p:spPr>
          <a:xfrm>
            <a:off x="240033" y="1673092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E38B6-B4C7-3F3E-7158-82255EBC45A7}"/>
              </a:ext>
            </a:extLst>
          </p:cNvPr>
          <p:cNvSpPr/>
          <p:nvPr/>
        </p:nvSpPr>
        <p:spPr>
          <a:xfrm>
            <a:off x="6160362" y="1668536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2A93A9F-BC5D-E099-68C6-A32B8C644225}"/>
              </a:ext>
            </a:extLst>
          </p:cNvPr>
          <p:cNvSpPr/>
          <p:nvPr/>
        </p:nvSpPr>
        <p:spPr>
          <a:xfrm>
            <a:off x="74437" y="1493391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6D06DD-F73C-B91E-F6F1-3258331B3F9F}"/>
              </a:ext>
            </a:extLst>
          </p:cNvPr>
          <p:cNvSpPr/>
          <p:nvPr/>
        </p:nvSpPr>
        <p:spPr>
          <a:xfrm>
            <a:off x="5976166" y="1495637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A866E-3784-3F4D-F194-08B28017ED12}"/>
              </a:ext>
            </a:extLst>
          </p:cNvPr>
          <p:cNvSpPr txBox="1"/>
          <p:nvPr/>
        </p:nvSpPr>
        <p:spPr>
          <a:xfrm>
            <a:off x="6267614" y="183696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assume that each data point is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F2FFA9-FDC0-B809-2CA9-A76DB6B0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614" y="2388803"/>
            <a:ext cx="3403600" cy="939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CCFF35A-EED4-AA0B-7D50-3FF7988C329E}"/>
              </a:ext>
            </a:extLst>
          </p:cNvPr>
          <p:cNvSpPr/>
          <p:nvPr/>
        </p:nvSpPr>
        <p:spPr>
          <a:xfrm>
            <a:off x="240034" y="2772645"/>
            <a:ext cx="5614758" cy="1326896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CCC580-6101-EEB2-5A72-2016665E641F}"/>
              </a:ext>
            </a:extLst>
          </p:cNvPr>
          <p:cNvSpPr/>
          <p:nvPr/>
        </p:nvSpPr>
        <p:spPr>
          <a:xfrm>
            <a:off x="55837" y="2599746"/>
            <a:ext cx="368392" cy="36839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145645-15B3-8727-5528-83E286D92341}"/>
              </a:ext>
            </a:extLst>
          </p:cNvPr>
          <p:cNvSpPr txBox="1"/>
          <p:nvPr/>
        </p:nvSpPr>
        <p:spPr>
          <a:xfrm>
            <a:off x="347285" y="2941073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assume the noise is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Gaussian 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IID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903FCC3-4A94-A31C-B151-40E0630E2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912" y="3485243"/>
            <a:ext cx="1905000" cy="393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220154-85D1-EED6-5A40-8B802B0F8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278" y="4446302"/>
            <a:ext cx="1638300" cy="1905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6C0AF0D-2B24-7039-1DB9-15E93E2B9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715" y="5174627"/>
            <a:ext cx="2070100" cy="406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A363D3-C5CB-1BC5-D7A9-8D4B119CD488}"/>
              </a:ext>
            </a:extLst>
          </p:cNvPr>
          <p:cNvCxnSpPr/>
          <p:nvPr/>
        </p:nvCxnSpPr>
        <p:spPr>
          <a:xfrm>
            <a:off x="2208135" y="5377827"/>
            <a:ext cx="785593" cy="0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6E22D3E-FA3A-BB0A-3410-D6E5C643DCB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934" r="16163"/>
          <a:stretch/>
        </p:blipFill>
        <p:spPr>
          <a:xfrm>
            <a:off x="4795316" y="3500143"/>
            <a:ext cx="4547873" cy="31567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C9344E-CCCE-0EC9-6469-A47869A6BA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610" y="3879333"/>
            <a:ext cx="3771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7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58521-1851-3AC7-EBF9-BCD265769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2854DC1-C131-5E7A-5616-C8ADBB26AA10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B72606-3631-E870-174C-357CD55FBAD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EADFA-8BAC-34C8-7E89-33033F9A4F2D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8495-F7C1-B954-873A-DC9F3D384B52}"/>
              </a:ext>
            </a:extLst>
          </p:cNvPr>
          <p:cNvSpPr txBox="1"/>
          <p:nvPr/>
        </p:nvSpPr>
        <p:spPr>
          <a:xfrm>
            <a:off x="348394" y="2211160"/>
            <a:ext cx="574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want to estimate the generalization error of       which is defined as per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8A197-E2BB-712B-446D-26F41058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4" y="2662252"/>
            <a:ext cx="3556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C3CA68-6517-883A-ED3A-895C65BC9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C27231-DE07-A816-EE47-6B2CD34934FC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6E86FF-DEB9-DFE0-B4E0-2DE8799B8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B49349-4375-033E-B3EA-31ED058DA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6AF36A-88B5-6381-243A-403AC6EF6ADE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FE8222-BB4E-E882-5DF5-392C9C718BAF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098AA1-2C5D-7492-DBE1-9D6CABE20B85}"/>
              </a:ext>
            </a:extLst>
          </p:cNvPr>
          <p:cNvSpPr/>
          <p:nvPr/>
        </p:nvSpPr>
        <p:spPr>
          <a:xfrm>
            <a:off x="240033" y="2065749"/>
            <a:ext cx="5614758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DCC3446-D4BE-B0C5-DC75-751AC4E1A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62" y="3136890"/>
            <a:ext cx="4533900" cy="5969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7D1116E-E458-D51B-5A73-5105EE7DBDAD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9D0875-DBFF-E473-5BC8-6AB927EBCF1A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EAB030-6351-281C-2BA8-E479900F4756}"/>
              </a:ext>
            </a:extLst>
          </p:cNvPr>
          <p:cNvSpPr/>
          <p:nvPr/>
        </p:nvSpPr>
        <p:spPr>
          <a:xfrm>
            <a:off x="74437" y="1888349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5878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90845-408B-9062-8FF0-C8D225AE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A929FB5-5A72-FA1C-570D-D81EF3284ABB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2DF19-B855-B1D6-8AB8-FD6D16A7FA6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9ED43-D695-13DF-A682-51E16FF54BD5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08373-4D59-7FEA-797E-8B1451184161}"/>
              </a:ext>
            </a:extLst>
          </p:cNvPr>
          <p:cNvSpPr txBox="1"/>
          <p:nvPr/>
        </p:nvSpPr>
        <p:spPr>
          <a:xfrm>
            <a:off x="348394" y="2211160"/>
            <a:ext cx="574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want to estimate the generalization error of       which is defined as per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D827C1-247A-CA62-1734-0B9BAA69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4" y="2662252"/>
            <a:ext cx="3556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6371E4-D4E5-A746-F274-913D46AD9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ECFA23-3A1F-5F2A-9A16-1CBFF065754C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2F2522-BBCC-8169-3951-1A64CE360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3727FD-9340-229F-3BBE-055EF07E7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A4F7F70-68C5-F5C2-A24E-BE1A85FBD15A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2CAB7-47A7-470D-8DC2-7EAE73F9BDDB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94FDC-D2F5-20EF-0071-FB6354E4A344}"/>
              </a:ext>
            </a:extLst>
          </p:cNvPr>
          <p:cNvSpPr/>
          <p:nvPr/>
        </p:nvSpPr>
        <p:spPr>
          <a:xfrm>
            <a:off x="240033" y="2065749"/>
            <a:ext cx="5614758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9D1C5-95EC-442E-9ECF-109B958F0434}"/>
              </a:ext>
            </a:extLst>
          </p:cNvPr>
          <p:cNvSpPr txBox="1"/>
          <p:nvPr/>
        </p:nvSpPr>
        <p:spPr>
          <a:xfrm>
            <a:off x="6243228" y="3280569"/>
            <a:ext cx="57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But we can only obtain an approximation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624935F-790C-2FC3-8D9B-A6A5DE85A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62" y="3136890"/>
            <a:ext cx="4533900" cy="596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C8EAD1-016E-F56A-4D74-BC96C3F37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517" y="3869284"/>
            <a:ext cx="4851400" cy="965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789BDA-DCF3-598D-315E-DAE4D3069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460" y="5060391"/>
            <a:ext cx="2159000" cy="393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AD0F41-2B05-1C6A-C1DA-4C16623C3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960" y="5600746"/>
            <a:ext cx="2286000" cy="342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2760FF-2C1E-9DF9-4ADC-498F321DBEC8}"/>
              </a:ext>
            </a:extLst>
          </p:cNvPr>
          <p:cNvSpPr txBox="1"/>
          <p:nvPr/>
        </p:nvSpPr>
        <p:spPr>
          <a:xfrm>
            <a:off x="6907579" y="5223258"/>
            <a:ext cx="1441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uch that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9C3717-66C9-E750-AFB6-0CA5D2A201BD}"/>
              </a:ext>
            </a:extLst>
          </p:cNvPr>
          <p:cNvSpPr/>
          <p:nvPr/>
        </p:nvSpPr>
        <p:spPr>
          <a:xfrm>
            <a:off x="6160363" y="3144159"/>
            <a:ext cx="5791604" cy="30518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1AE1AB9-9B38-CA16-EFC0-3026E6622DA4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F7613A-2477-3837-2EA8-B093E839BACB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F59C95-05F7-D21C-62C8-5335CB0AAB3B}"/>
              </a:ext>
            </a:extLst>
          </p:cNvPr>
          <p:cNvSpPr/>
          <p:nvPr/>
        </p:nvSpPr>
        <p:spPr>
          <a:xfrm>
            <a:off x="74437" y="1888349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AADF51-0395-8DCA-B2E5-D423A977EFE0}"/>
              </a:ext>
            </a:extLst>
          </p:cNvPr>
          <p:cNvSpPr/>
          <p:nvPr/>
        </p:nvSpPr>
        <p:spPr>
          <a:xfrm>
            <a:off x="5977803" y="2961701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15203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E6F61-CD75-EC59-93AE-581B720DB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A117EED-042E-90E4-09C2-41B0FC3F2DD5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6FD553-89F0-DEA4-082E-FE49703BE62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96205-A2E8-0A94-C5EA-BF847FE0677E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C7BF7-6E06-AD73-ABF4-79E5F1462098}"/>
              </a:ext>
            </a:extLst>
          </p:cNvPr>
          <p:cNvSpPr txBox="1"/>
          <p:nvPr/>
        </p:nvSpPr>
        <p:spPr>
          <a:xfrm>
            <a:off x="348394" y="2211160"/>
            <a:ext cx="574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want to estimate the generalization error of       which is defined as per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A2B78B-8A89-9EC5-837C-D4368110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4" y="2662252"/>
            <a:ext cx="3556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BAD747-DF1E-AC1E-6109-1494BAC88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EB693B-751E-FB9D-ED66-F0D37D558CF2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7A5379-41A1-067D-74A3-101C2A68F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6D3C26-FA53-F8F3-FF0B-CBEFACEC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0460668-7EDC-1A00-694B-FDEDFB83C280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544A6F-A801-C2B6-FB30-373CB92CFC51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B7B211-0090-CDE1-3E69-AA6C523F40FB}"/>
              </a:ext>
            </a:extLst>
          </p:cNvPr>
          <p:cNvSpPr/>
          <p:nvPr/>
        </p:nvSpPr>
        <p:spPr>
          <a:xfrm>
            <a:off x="240033" y="2065749"/>
            <a:ext cx="5614758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4AA84B-2D97-D59B-B261-85B9238CB862}"/>
              </a:ext>
            </a:extLst>
          </p:cNvPr>
          <p:cNvSpPr txBox="1"/>
          <p:nvPr/>
        </p:nvSpPr>
        <p:spPr>
          <a:xfrm>
            <a:off x="6243228" y="3280569"/>
            <a:ext cx="57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But we can only obtain an approximation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38E4B3-0F9C-04B2-8CFC-E48A96538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62" y="3136890"/>
            <a:ext cx="4533900" cy="596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49625C-D07B-FFB9-31E6-863224823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517" y="3869284"/>
            <a:ext cx="4851400" cy="965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2EDEAD-86AA-7904-DAA2-3AE9326B5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460" y="5060391"/>
            <a:ext cx="2159000" cy="393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E4F03E-5C29-7448-9944-BE8B46225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960" y="5600746"/>
            <a:ext cx="2286000" cy="342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9441DB4-EBD6-034F-CBCE-D90B8988FAA5}"/>
              </a:ext>
            </a:extLst>
          </p:cNvPr>
          <p:cNvSpPr txBox="1"/>
          <p:nvPr/>
        </p:nvSpPr>
        <p:spPr>
          <a:xfrm>
            <a:off x="6907579" y="5223258"/>
            <a:ext cx="1441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uch that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93C640-0C3C-B692-6477-B790FC9B29FC}"/>
              </a:ext>
            </a:extLst>
          </p:cNvPr>
          <p:cNvSpPr/>
          <p:nvPr/>
        </p:nvSpPr>
        <p:spPr>
          <a:xfrm>
            <a:off x="6160363" y="3144159"/>
            <a:ext cx="5791604" cy="30518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6561C3-CE25-B093-B808-FF7B35AC9258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EE8096-D99C-206D-3A41-F25F8F912AB8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02F2E2-D3DF-576A-C9FA-240A7FAF6AAB}"/>
              </a:ext>
            </a:extLst>
          </p:cNvPr>
          <p:cNvSpPr/>
          <p:nvPr/>
        </p:nvSpPr>
        <p:spPr>
          <a:xfrm>
            <a:off x="74437" y="1888349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FD400D9-97EB-718F-A54D-75B4912CA335}"/>
              </a:ext>
            </a:extLst>
          </p:cNvPr>
          <p:cNvSpPr/>
          <p:nvPr/>
        </p:nvSpPr>
        <p:spPr>
          <a:xfrm>
            <a:off x="5977803" y="2961701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50AB02-3AE0-7586-27BA-CC93751346C8}"/>
              </a:ext>
            </a:extLst>
          </p:cNvPr>
          <p:cNvSpPr/>
          <p:nvPr/>
        </p:nvSpPr>
        <p:spPr>
          <a:xfrm>
            <a:off x="240033" y="4264959"/>
            <a:ext cx="5614758" cy="1267279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3D1C3C-5711-4CCC-6A9C-FB38B12DAA13}"/>
              </a:ext>
            </a:extLst>
          </p:cNvPr>
          <p:cNvSpPr/>
          <p:nvPr/>
        </p:nvSpPr>
        <p:spPr>
          <a:xfrm>
            <a:off x="74437" y="4081322"/>
            <a:ext cx="368392" cy="36839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!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9A90A69-7BC5-2385-1EAC-13A1ADEC6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362" y="4958825"/>
            <a:ext cx="2959100" cy="3429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2FC0BF-707A-3E39-823A-2E329084CCAA}"/>
              </a:ext>
            </a:extLst>
          </p:cNvPr>
          <p:cNvSpPr txBox="1"/>
          <p:nvPr/>
        </p:nvSpPr>
        <p:spPr>
          <a:xfrm>
            <a:off x="442829" y="4375443"/>
            <a:ext cx="561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Beware the optimism of training error!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FD5E03-2E40-E1A1-916A-2D5068D858F7}"/>
              </a:ext>
            </a:extLst>
          </p:cNvPr>
          <p:cNvCxnSpPr/>
          <p:nvPr/>
        </p:nvCxnSpPr>
        <p:spPr>
          <a:xfrm>
            <a:off x="1349829" y="5684923"/>
            <a:ext cx="1349828" cy="0"/>
          </a:xfrm>
          <a:prstGeom prst="line">
            <a:avLst/>
          </a:prstGeom>
          <a:ln w="50800">
            <a:solidFill>
              <a:srgbClr val="FA2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B616E2-8679-4341-DC44-CBE3BF2393F4}"/>
              </a:ext>
            </a:extLst>
          </p:cNvPr>
          <p:cNvSpPr txBox="1"/>
          <p:nvPr/>
        </p:nvSpPr>
        <p:spPr>
          <a:xfrm>
            <a:off x="780462" y="5816850"/>
            <a:ext cx="262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This was the criterion used during the training</a:t>
            </a:r>
          </a:p>
        </p:txBody>
      </p:sp>
    </p:spTree>
    <p:extLst>
      <p:ext uri="{BB962C8B-B14F-4D97-AF65-F5344CB8AC3E}">
        <p14:creationId xmlns:p14="http://schemas.microsoft.com/office/powerpoint/2010/main" val="725880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C0046-EE66-3CE3-25D5-8C741A34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3DA9C-35CB-F6E3-ABCC-1B1AC8DF14B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7921F-60E7-5E1E-D890-44F0F023E51A}"/>
              </a:ext>
            </a:extLst>
          </p:cNvPr>
          <p:cNvSpPr txBox="1"/>
          <p:nvPr/>
        </p:nvSpPr>
        <p:spPr>
          <a:xfrm>
            <a:off x="240033" y="887780"/>
            <a:ext cx="6617967" cy="456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0070C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Conclusion: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only know if a model is good or not if we </a:t>
            </a:r>
            <a:r>
              <a:rPr lang="en-FR" sz="2400" b="1" dirty="0">
                <a:solidFill>
                  <a:srgbClr val="00B05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correctly evaluate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its performance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objective function that we minimize when training a model (</a:t>
            </a:r>
            <a:r>
              <a:rPr lang="en-FR" sz="2400" b="1" dirty="0">
                <a:solidFill>
                  <a:srgbClr val="FF000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training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) is never the same as the one we are actually interested in minimizing (</a:t>
            </a:r>
            <a:r>
              <a:rPr lang="en-FR" sz="2400" b="1" dirty="0">
                <a:solidFill>
                  <a:srgbClr val="FF000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test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)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lvl="1">
              <a:lnSpc>
                <a:spcPct val="150000"/>
              </a:lnSpc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BE093-32AC-3886-9372-4F5FD63BF429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21DC8E7-3629-CDC8-99C0-9E2FB6B7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467" y="887780"/>
            <a:ext cx="4762500" cy="574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ADBD6-BBDC-AC85-9BDE-7AF96F64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14" y="4526710"/>
            <a:ext cx="3928779" cy="781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C81EE-10E6-478C-6A65-5B1CB3764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014" y="5521712"/>
            <a:ext cx="3795077" cy="8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79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5A6047-369C-6986-053F-ABCFC3C4C54B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99745-7ED2-13DF-4B77-D2CC0D23FF41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2AB9F-2DEE-B7B2-F57F-2A36462AD05E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33CA4-15A1-1C75-E969-1918C9F66286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E08197-6698-816F-8A48-136EF2F3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1F0DFC-418D-580E-DE86-96DC5B2847D5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1606724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26E6-9AA3-4047-0DCC-311EA8D0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3565FF-F3B3-328D-208D-AE35F2389635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8B75B-F06A-42EE-8DEA-493100D594A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2520A-8BC1-0404-1834-FF4F18B18A79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D0818-C0B0-C7BB-55B5-921ECE8CC5AC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E1D72-54F8-5965-22DE-CC0C66EAA642}"/>
              </a:ext>
            </a:extLst>
          </p:cNvPr>
          <p:cNvSpPr txBox="1"/>
          <p:nvPr/>
        </p:nvSpPr>
        <p:spPr>
          <a:xfrm>
            <a:off x="240033" y="3177315"/>
            <a:ext cx="571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1 : Single hold-out test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1A1D1-507B-808C-0F3B-46723379A7C9}"/>
              </a:ext>
            </a:extLst>
          </p:cNvPr>
          <p:cNvSpPr txBox="1"/>
          <p:nvPr/>
        </p:nvSpPr>
        <p:spPr>
          <a:xfrm>
            <a:off x="240032" y="3743318"/>
            <a:ext cx="785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fit a model on the first N-1 training samples, calling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D9E21-2F19-E7E0-7754-9B9B4E542501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EE5C-C518-078C-ADB8-76DF96AF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368477-5CC5-D8EA-02A1-ED29F4EA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892" y="3743318"/>
            <a:ext cx="780097" cy="330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E290D-28D8-D94A-1E4D-367C708A9628}"/>
              </a:ext>
            </a:extLst>
          </p:cNvPr>
          <p:cNvSpPr txBox="1"/>
          <p:nvPr/>
        </p:nvSpPr>
        <p:spPr>
          <a:xfrm>
            <a:off x="240032" y="4309099"/>
            <a:ext cx="1175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Treat the last sample 	         as a test sample and estimate generalization error 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27CD4-7350-874C-2434-5679F87AF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297" y="4924569"/>
            <a:ext cx="4493405" cy="77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4442E2-582C-1166-67CD-0A9BA5C07B0D}"/>
              </a:ext>
            </a:extLst>
          </p:cNvPr>
          <p:cNvSpPr txBox="1"/>
          <p:nvPr/>
        </p:nvSpPr>
        <p:spPr>
          <a:xfrm>
            <a:off x="240032" y="5935478"/>
            <a:ext cx="102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estimator is easy to calculate but we can expect a rather large variance.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9D381-7004-E17C-645F-0F70A4C563E0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DE3FB2-3476-F909-A04D-923FA2DA5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280" y="4399105"/>
            <a:ext cx="1320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58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43D27-BE35-8C00-D4E4-3A1627D4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C4668E-B48E-6555-F52A-0474A75D6454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6C7AC-6B09-CF7F-A49A-DC40D58AA82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26B81-97A3-B8DD-3E3B-F8BC0561CE89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D1323-1418-0598-E081-3C8B7946CC19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9F24A-CBD3-A14E-DE72-7FD3218AF123}"/>
              </a:ext>
            </a:extLst>
          </p:cNvPr>
          <p:cNvSpPr txBox="1"/>
          <p:nvPr/>
        </p:nvSpPr>
        <p:spPr>
          <a:xfrm>
            <a:off x="240033" y="3177315"/>
            <a:ext cx="774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2 : Leave one out cross-validation (LOOCV)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C1278-8E26-36D8-6B54-F4A23BD26CE5}"/>
              </a:ext>
            </a:extLst>
          </p:cNvPr>
          <p:cNvSpPr txBox="1"/>
          <p:nvPr/>
        </p:nvSpPr>
        <p:spPr>
          <a:xfrm>
            <a:off x="240032" y="3743318"/>
            <a:ext cx="1045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fit N models on N-1 training samples, holding out       at each time to get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CEA8D-F754-D68D-BC04-830470080F89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43454B-A490-42E9-AC5F-43262D2C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5499C2-48C8-D5F0-F0EB-4376C11D0F7E}"/>
              </a:ext>
            </a:extLst>
          </p:cNvPr>
          <p:cNvSpPr txBox="1"/>
          <p:nvPr/>
        </p:nvSpPr>
        <p:spPr>
          <a:xfrm>
            <a:off x="240032" y="4309099"/>
            <a:ext cx="447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test error is approximate 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F4A2-B559-D412-D3AC-750F6DAB0F0D}"/>
              </a:ext>
            </a:extLst>
          </p:cNvPr>
          <p:cNvSpPr txBox="1"/>
          <p:nvPr/>
        </p:nvSpPr>
        <p:spPr>
          <a:xfrm>
            <a:off x="240032" y="6032929"/>
            <a:ext cx="965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variance decreases, but the computational burden is much higher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C69D0-FF58-D0B2-451F-9CDB59B51368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973C9-78A1-5B63-6012-C387E8E5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27" y="3898465"/>
            <a:ext cx="283701" cy="229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E2F0A4-D37B-1F50-D346-4222DED36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67" y="4862445"/>
            <a:ext cx="4917452" cy="10762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1A1A9-0442-1564-E7B6-C7C7B6932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743" y="3780791"/>
            <a:ext cx="635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59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515AE-E0D6-1B6C-831B-C61989A4B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D5133B-8C3B-F320-74B8-E1A2DA44D4EE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D8278-3018-EDA0-EB7F-DC7FFD447BB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9AE6F-C9C2-D4E8-FA18-5BAAC5CBB5A1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001EE-D011-D2AE-FE81-82BB513AC2B3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3C879-956F-420E-F63C-B9307AEA6403}"/>
              </a:ext>
            </a:extLst>
          </p:cNvPr>
          <p:cNvSpPr txBox="1"/>
          <p:nvPr/>
        </p:nvSpPr>
        <p:spPr>
          <a:xfrm>
            <a:off x="240033" y="317731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3 : K-Fold cross-validation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7B5BA-491E-09F5-82CD-39182A3F73EB}"/>
              </a:ext>
            </a:extLst>
          </p:cNvPr>
          <p:cNvSpPr txBox="1"/>
          <p:nvPr/>
        </p:nvSpPr>
        <p:spPr>
          <a:xfrm>
            <a:off x="240032" y="3743318"/>
            <a:ext cx="786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Split the training dataset randomly into K folds so to have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2C5A2-D67C-056E-79EA-ABE98C223DC0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4E2012-9ABD-BE84-7620-A33DE44F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03766F-BD0E-6A45-473B-0A8E29A9FEE4}"/>
              </a:ext>
            </a:extLst>
          </p:cNvPr>
          <p:cNvSpPr txBox="1"/>
          <p:nvPr/>
        </p:nvSpPr>
        <p:spPr>
          <a:xfrm>
            <a:off x="240032" y="4309099"/>
            <a:ext cx="919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k=1,…,K fit a model            on a training set except that excludes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2B188-A422-D862-7522-84BD91B59DA6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09197-C07D-538B-322E-08DA2697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494" y="3839604"/>
            <a:ext cx="2752720" cy="30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55F4C-9DF3-92CE-15A1-B9BB40FEA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352" y="4975702"/>
            <a:ext cx="6173296" cy="10115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7B8BC5-C3BF-1643-0A72-803EAA0E04E7}"/>
              </a:ext>
            </a:extLst>
          </p:cNvPr>
          <p:cNvSpPr txBox="1"/>
          <p:nvPr/>
        </p:nvSpPr>
        <p:spPr>
          <a:xfrm>
            <a:off x="3295572" y="6184151"/>
            <a:ext cx="134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Take average over folds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D6167B7-9761-AD45-D829-D319CD78B6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56570" y="6256040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F3363A-DD14-94E9-4CE0-6A7F4CD372D3}"/>
              </a:ext>
            </a:extLst>
          </p:cNvPr>
          <p:cNvSpPr/>
          <p:nvPr/>
        </p:nvSpPr>
        <p:spPr>
          <a:xfrm>
            <a:off x="5350626" y="6100082"/>
            <a:ext cx="3505991" cy="55030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F958D-B571-7245-9D69-41E741E833CE}"/>
              </a:ext>
            </a:extLst>
          </p:cNvPr>
          <p:cNvSpPr txBox="1"/>
          <p:nvPr/>
        </p:nvSpPr>
        <p:spPr>
          <a:xfrm>
            <a:off x="5522394" y="6262529"/>
            <a:ext cx="313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Estimate test error for each fold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492557-2270-A387-6BC3-7289991C9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83" y="4346110"/>
            <a:ext cx="6858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402C36-3140-FA71-07B0-3BB6D0F55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004" y="4410024"/>
            <a:ext cx="393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F79948-6CD3-C959-39F4-CBAAABBB7268}"/>
              </a:ext>
            </a:extLst>
          </p:cNvPr>
          <p:cNvSpPr txBox="1"/>
          <p:nvPr/>
        </p:nvSpPr>
        <p:spPr>
          <a:xfrm>
            <a:off x="254386" y="1405853"/>
            <a:ext cx="6120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the 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errors calculated in each fold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are not IID random variables, since the models share some of their data points.</a:t>
            </a:r>
          </a:p>
          <a:p>
            <a:pPr marL="342900" indent="-342900">
              <a:buFont typeface="System Font Regular"/>
              <a:buChar char="↳"/>
            </a:pP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Question: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does this imply?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EE2DD10-5093-275E-409A-5DF7E473ECC7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9703A-3B95-B4A0-7E2F-B38AABDD1D1D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1B345-6496-9FFE-8AB5-03FC282557ED}"/>
              </a:ext>
            </a:extLst>
          </p:cNvPr>
          <p:cNvSpPr txBox="1"/>
          <p:nvPr/>
        </p:nvSpPr>
        <p:spPr>
          <a:xfrm>
            <a:off x="240033" y="783463"/>
            <a:ext cx="515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3 : K-Fold cross-validation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9311E0E-AEDD-EEAF-A881-BE481057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05" y="3175427"/>
            <a:ext cx="4931568" cy="3505730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E092733-F2C4-80DB-9D0E-821447C1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95" y="1450007"/>
            <a:ext cx="5685845" cy="4075920"/>
          </a:xfrm>
          <a:prstGeom prst="rect">
            <a:avLst/>
          </a:prstGeom>
        </p:spPr>
      </p:pic>
      <p:pic>
        <p:nvPicPr>
          <p:cNvPr id="13" name="Picture 12" descr="A black and orange logo&#10;&#10;Description automatically generated">
            <a:extLst>
              <a:ext uri="{FF2B5EF4-FFF2-40B4-BE49-F238E27FC236}">
                <a16:creationId xmlns:a16="http://schemas.microsoft.com/office/drawing/2014/main" id="{248B46F8-0CA4-111F-8F60-FEE6B29F5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393" y="761156"/>
            <a:ext cx="1625600" cy="58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74283A-E79C-E4B5-4515-B29A01DD842E}"/>
              </a:ext>
            </a:extLst>
          </p:cNvPr>
          <p:cNvSpPr txBox="1"/>
          <p:nvPr/>
        </p:nvSpPr>
        <p:spPr>
          <a:xfrm>
            <a:off x="7673034" y="784800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0E37E0-AB19-5B70-9576-F81BCBCA38DC}"/>
              </a:ext>
            </a:extLst>
          </p:cNvPr>
          <p:cNvSpPr txBox="1"/>
          <p:nvPr/>
        </p:nvSpPr>
        <p:spPr>
          <a:xfrm>
            <a:off x="6384297" y="5705790"/>
            <a:ext cx="550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See the documentation for more details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4339CC-19E4-EF42-A9AB-42D542F2A94C}"/>
              </a:ext>
            </a:extLst>
          </p:cNvPr>
          <p:cNvSpPr/>
          <p:nvPr/>
        </p:nvSpPr>
        <p:spPr>
          <a:xfrm>
            <a:off x="6269640" y="1478598"/>
            <a:ext cx="5685844" cy="4037059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491518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9C85-45DD-E58F-01F0-B89C8F8BA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E2248D-0D9B-901E-7B5B-139B708A33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5789FB-5DEB-BB57-FF88-EAEE4CC62B6F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8E190-E4FE-B6C0-26FA-4049E8EFD8DA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42F6-8B76-86E5-DDDB-F4AE7C81C6AA}"/>
              </a:ext>
            </a:extLst>
          </p:cNvPr>
          <p:cNvSpPr txBox="1"/>
          <p:nvPr/>
        </p:nvSpPr>
        <p:spPr>
          <a:xfrm>
            <a:off x="240033" y="870020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there are 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several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other strategies!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FF94235-D6C7-46EC-ECB8-3754372D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61" b="78532"/>
          <a:stretch/>
        </p:blipFill>
        <p:spPr>
          <a:xfrm>
            <a:off x="2513621" y="1578967"/>
            <a:ext cx="7164757" cy="147965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EC75ED4-5586-76E2-54FE-5C90A66E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939" r="17211"/>
          <a:stretch/>
        </p:blipFill>
        <p:spPr>
          <a:xfrm>
            <a:off x="2513621" y="3425918"/>
            <a:ext cx="7870587" cy="2343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40C41-53EE-755A-0043-496671209ADF}"/>
              </a:ext>
            </a:extLst>
          </p:cNvPr>
          <p:cNvSpPr txBox="1"/>
          <p:nvPr/>
        </p:nvSpPr>
        <p:spPr>
          <a:xfrm>
            <a:off x="5248651" y="5987980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nd more…</a:t>
            </a:r>
          </a:p>
        </p:txBody>
      </p:sp>
    </p:spTree>
    <p:extLst>
      <p:ext uri="{BB962C8B-B14F-4D97-AF65-F5344CB8AC3E}">
        <p14:creationId xmlns:p14="http://schemas.microsoft.com/office/powerpoint/2010/main" val="137919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0FE0-3860-0A76-9BA2-D16A30E17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EB056943-0E09-A3F8-4947-70B2639D026F}"/>
              </a:ext>
            </a:extLst>
          </p:cNvPr>
          <p:cNvSpPr txBox="1"/>
          <p:nvPr/>
        </p:nvSpPr>
        <p:spPr>
          <a:xfrm>
            <a:off x="6070906" y="2318126"/>
            <a:ext cx="212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V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ery likely that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D2C22F-7072-2FF9-9EB5-BEF2C49530D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FA96CA-BD6D-DEBC-B4C3-FE00F079F1B8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561D8E-A82F-0AB1-F47B-AEA00D49B10D}"/>
              </a:ext>
            </a:extLst>
          </p:cNvPr>
          <p:cNvGrpSpPr/>
          <p:nvPr/>
        </p:nvGrpSpPr>
        <p:grpSpPr>
          <a:xfrm>
            <a:off x="131451" y="814820"/>
            <a:ext cx="6868602" cy="519790"/>
            <a:chOff x="1588606" y="962995"/>
            <a:chExt cx="6868602" cy="5197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1E48AE-8887-CB62-9547-57597B150A2E}"/>
                </a:ext>
              </a:extLst>
            </p:cNvPr>
            <p:cNvSpPr txBox="1"/>
            <p:nvPr/>
          </p:nvSpPr>
          <p:spPr>
            <a:xfrm>
              <a:off x="1588606" y="990342"/>
              <a:ext cx="657744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We do </a:t>
              </a:r>
              <a:r>
                <a:rPr lang="en-FR" sz="26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statistical inference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on the values of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6DC8E38-4430-2037-920C-F9D14D1E1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6688" y="962995"/>
              <a:ext cx="350520" cy="518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DE28F0-80BC-0138-A880-5E4329F9A623}"/>
              </a:ext>
            </a:extLst>
          </p:cNvPr>
          <p:cNvSpPr txBox="1"/>
          <p:nvPr/>
        </p:nvSpPr>
        <p:spPr>
          <a:xfrm>
            <a:off x="131451" y="1552409"/>
            <a:ext cx="110818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even if we had data generated with                 our estimate is a RV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0C75C-CF83-15A0-6B4A-88D25F8C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813" y="1630740"/>
            <a:ext cx="1066800" cy="365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1F249-592A-CBF1-3F2B-341E6D271190}"/>
              </a:ext>
            </a:extLst>
          </p:cNvPr>
          <p:cNvSpPr txBox="1"/>
          <p:nvPr/>
        </p:nvSpPr>
        <p:spPr>
          <a:xfrm>
            <a:off x="131451" y="3014051"/>
            <a:ext cx="112610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Therefore, we would like to check whether the number that we get for this estimate is one that could </a:t>
            </a:r>
            <a:r>
              <a:rPr lang="en-FR" sz="26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indeed come from such distribution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it is a </a:t>
            </a:r>
            <a:r>
              <a:rPr lang="en-FR" sz="2600" b="1" dirty="0">
                <a:solidFill>
                  <a:schemeClr val="accent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number too far off from the confidence interval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</a:t>
            </a: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hen it might in fact mean that the distribution with</a:t>
            </a: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z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ero-mean is not a good one to describe the data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is the intuition behind the statistical tests!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83A3AF-1123-227F-D5E0-262E47CDEE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34" r="16163"/>
          <a:stretch/>
        </p:blipFill>
        <p:spPr>
          <a:xfrm>
            <a:off x="7497686" y="3570699"/>
            <a:ext cx="4547873" cy="315674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67699C-1A79-7FBC-8B0F-AF940F69AFAF}"/>
              </a:ext>
            </a:extLst>
          </p:cNvPr>
          <p:cNvSpPr/>
          <p:nvPr/>
        </p:nvSpPr>
        <p:spPr>
          <a:xfrm>
            <a:off x="10103371" y="6173097"/>
            <a:ext cx="251384" cy="251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1FEF66-DE8A-800E-3AB3-2C9B6CE05711}"/>
              </a:ext>
            </a:extLst>
          </p:cNvPr>
          <p:cNvSpPr/>
          <p:nvPr/>
        </p:nvSpPr>
        <p:spPr>
          <a:xfrm>
            <a:off x="9266420" y="6173097"/>
            <a:ext cx="251384" cy="251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A5657-A7BA-AA98-DC41-F8B5A35B25C7}"/>
              </a:ext>
            </a:extLst>
          </p:cNvPr>
          <p:cNvSpPr/>
          <p:nvPr/>
        </p:nvSpPr>
        <p:spPr>
          <a:xfrm>
            <a:off x="8847945" y="6173097"/>
            <a:ext cx="251384" cy="251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6D0395-0C7D-8503-2467-56325E049976}"/>
              </a:ext>
            </a:extLst>
          </p:cNvPr>
          <p:cNvSpPr/>
          <p:nvPr/>
        </p:nvSpPr>
        <p:spPr>
          <a:xfrm>
            <a:off x="7861613" y="6174999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98E1D5-60A4-B7D6-7919-0B286A8A9C63}"/>
              </a:ext>
            </a:extLst>
          </p:cNvPr>
          <p:cNvSpPr/>
          <p:nvPr/>
        </p:nvSpPr>
        <p:spPr>
          <a:xfrm>
            <a:off x="11536701" y="6173097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05B129-1EA0-EF41-AC35-59980773DDDB}"/>
              </a:ext>
            </a:extLst>
          </p:cNvPr>
          <p:cNvSpPr/>
          <p:nvPr/>
        </p:nvSpPr>
        <p:spPr>
          <a:xfrm>
            <a:off x="11213331" y="6173097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A52D0F-6DAA-0E4D-F44C-160B4179A340}"/>
              </a:ext>
            </a:extLst>
          </p:cNvPr>
          <p:cNvSpPr/>
          <p:nvPr/>
        </p:nvSpPr>
        <p:spPr>
          <a:xfrm>
            <a:off x="7727892" y="6180980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78493-3FCD-E46C-BE6C-AFF88C5D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69" y="2274858"/>
            <a:ext cx="2331720" cy="487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2970AF-60E6-6418-6F26-E3539CF95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411" y="2292111"/>
            <a:ext cx="1066800" cy="4876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23344E-D362-5B7D-1A1D-D994BDCB7575}"/>
              </a:ext>
            </a:extLst>
          </p:cNvPr>
          <p:cNvCxnSpPr>
            <a:cxnSpLocks/>
          </p:cNvCxnSpPr>
          <p:nvPr/>
        </p:nvCxnSpPr>
        <p:spPr>
          <a:xfrm>
            <a:off x="5393488" y="2535951"/>
            <a:ext cx="582292" cy="0"/>
          </a:xfrm>
          <a:prstGeom prst="straightConnector1">
            <a:avLst/>
          </a:prstGeom>
          <a:ln w="508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E28F2A-020E-A117-3DB0-EFEC4B17C08D}"/>
              </a:ext>
            </a:extLst>
          </p:cNvPr>
          <p:cNvSpPr/>
          <p:nvPr/>
        </p:nvSpPr>
        <p:spPr>
          <a:xfrm>
            <a:off x="2608241" y="2207465"/>
            <a:ext cx="6975518" cy="675504"/>
          </a:xfrm>
          <a:prstGeom prst="rect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10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6C901-FD4B-C57A-56A6-4DDD0C7B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BCAA41-354C-5A39-5540-9B7CA20A01D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2416034-FB70-919D-C5AB-BBDD617E675E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96105-22A6-77F1-37C9-B1FE2BC5DF01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38789-8453-DE18-56E5-620587E10648}"/>
              </a:ext>
            </a:extLst>
          </p:cNvPr>
          <p:cNvSpPr txBox="1"/>
          <p:nvPr/>
        </p:nvSpPr>
        <p:spPr>
          <a:xfrm>
            <a:off x="240033" y="871200"/>
            <a:ext cx="801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(1)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the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categorical variables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from last week</a:t>
            </a:r>
          </a:p>
        </p:txBody>
      </p:sp>
      <p:pic>
        <p:nvPicPr>
          <p:cNvPr id="7" name="Picture 6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49C69C55-E92A-5B23-C8DE-C8B51AF4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513" y="871200"/>
            <a:ext cx="2997977" cy="5840399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F0B125E-E218-25F7-67DD-929564FCE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04" y="1571360"/>
            <a:ext cx="6502400" cy="3835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26526-F9AD-9F28-776E-39A00EF6B280}"/>
              </a:ext>
            </a:extLst>
          </p:cNvPr>
          <p:cNvSpPr/>
          <p:nvPr/>
        </p:nvSpPr>
        <p:spPr>
          <a:xfrm>
            <a:off x="332510" y="1571360"/>
            <a:ext cx="6500544" cy="383540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2E975-4178-0D96-5331-FF2D3843BDD6}"/>
              </a:ext>
            </a:extLst>
          </p:cNvPr>
          <p:cNvSpPr txBox="1"/>
          <p:nvPr/>
        </p:nvSpPr>
        <p:spPr>
          <a:xfrm>
            <a:off x="6897331" y="325822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17.50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85E86-782F-F428-CF42-5CD3D98F176D}"/>
              </a:ext>
            </a:extLst>
          </p:cNvPr>
          <p:cNvSpPr txBox="1"/>
          <p:nvPr/>
        </p:nvSpPr>
        <p:spPr>
          <a:xfrm>
            <a:off x="7012721" y="4728788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4.60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7DEC2-31DB-4D3A-3B13-2A3F57C1776E}"/>
              </a:ext>
            </a:extLst>
          </p:cNvPr>
          <p:cNvSpPr txBox="1"/>
          <p:nvPr/>
        </p:nvSpPr>
        <p:spPr>
          <a:xfrm>
            <a:off x="240033" y="5645255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is going on? 😅</a:t>
            </a:r>
          </a:p>
        </p:txBody>
      </p:sp>
    </p:spTree>
    <p:extLst>
      <p:ext uri="{BB962C8B-B14F-4D97-AF65-F5344CB8AC3E}">
        <p14:creationId xmlns:p14="http://schemas.microsoft.com/office/powerpoint/2010/main" val="607092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A0FC-D6DB-8493-C624-A349BCD81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CC2FF2-2D24-3711-520D-CE56ECA6E91D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CB29AB4-581F-CBB9-C3AD-99E222EFE280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BD978-FA31-600B-AA52-BE1058DA0DCD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46247-AC1D-77AE-A157-F944EEA44440}"/>
              </a:ext>
            </a:extLst>
          </p:cNvPr>
          <p:cNvSpPr txBox="1"/>
          <p:nvPr/>
        </p:nvSpPr>
        <p:spPr>
          <a:xfrm>
            <a:off x="240033" y="871200"/>
            <a:ext cx="1129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(2)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financial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time series: predict CVX’s quotes based on other quotes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50B6A-0D34-885A-2888-8AED1770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23" r="4493" b="8058"/>
          <a:stretch/>
        </p:blipFill>
        <p:spPr>
          <a:xfrm>
            <a:off x="1407295" y="1495840"/>
            <a:ext cx="9377409" cy="52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9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1F0C-88C0-F76B-3E5C-361B1C46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B3B9B6-F251-5A74-3112-9FA4563994F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81D1CC3-BAB7-36F7-9A59-0F2E15ABB3B6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A2FD-F1AB-8580-2309-2A24EB041E14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C5263-F908-6046-25C8-5EF483BB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61" y="1511958"/>
            <a:ext cx="6769100" cy="2298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3B0E69-23B3-CA44-71AD-54DC77721266}"/>
              </a:ext>
            </a:extLst>
          </p:cNvPr>
          <p:cNvSpPr/>
          <p:nvPr/>
        </p:nvSpPr>
        <p:spPr>
          <a:xfrm>
            <a:off x="348261" y="1511958"/>
            <a:ext cx="6769100" cy="229870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744E8-4C7F-9BEA-DE94-D7976F9D6EE3}"/>
              </a:ext>
            </a:extLst>
          </p:cNvPr>
          <p:cNvSpPr txBox="1"/>
          <p:nvPr/>
        </p:nvSpPr>
        <p:spPr>
          <a:xfrm>
            <a:off x="7184572" y="3196347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0.95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C7A84-BA6A-DD90-E319-DF1375B07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486" y="1743565"/>
            <a:ext cx="3167661" cy="74136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9AE11E8-4622-58BF-7574-509A4C0676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4597" y="2805825"/>
            <a:ext cx="1997222" cy="621352"/>
          </a:xfrm>
          <a:prstGeom prst="bentConnector3">
            <a:avLst>
              <a:gd name="adj1" fmla="val 875"/>
            </a:avLst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C71438-D066-3225-6002-62739CD61F7D}"/>
              </a:ext>
            </a:extLst>
          </p:cNvPr>
          <p:cNvSpPr txBox="1"/>
          <p:nvPr/>
        </p:nvSpPr>
        <p:spPr>
          <a:xfrm>
            <a:off x="240033" y="871200"/>
            <a:ext cx="1129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(2)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financial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time series: predict CVX’s quotes based on other quotes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D49A7-D08E-41FD-61B8-8758AF182A0F}"/>
              </a:ext>
            </a:extLst>
          </p:cNvPr>
          <p:cNvSpPr txBox="1"/>
          <p:nvPr/>
        </p:nvSpPr>
        <p:spPr>
          <a:xfrm>
            <a:off x="240033" y="3990525"/>
            <a:ext cx="1012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looks like an almost perfect prediction! 💸 Does it sound right to you?</a:t>
            </a:r>
          </a:p>
        </p:txBody>
      </p:sp>
    </p:spTree>
    <p:extLst>
      <p:ext uri="{BB962C8B-B14F-4D97-AF65-F5344CB8AC3E}">
        <p14:creationId xmlns:p14="http://schemas.microsoft.com/office/powerpoint/2010/main" val="2290414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A700-63E5-EFC0-3F48-A7A43A4B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CE1EB8-D99A-7CAE-7FA1-B61412D9F53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072D21C-852A-A6F0-D898-970224355322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419AA-F03F-D73E-E47E-8F6E401E95C9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FB427-AB6A-2BBA-28EA-2194E2C2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61" y="1511958"/>
            <a:ext cx="6769100" cy="2298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029AFA-F2AB-A93B-105E-3C2ED85A0ABC}"/>
              </a:ext>
            </a:extLst>
          </p:cNvPr>
          <p:cNvSpPr/>
          <p:nvPr/>
        </p:nvSpPr>
        <p:spPr>
          <a:xfrm>
            <a:off x="348261" y="1511958"/>
            <a:ext cx="6769100" cy="229870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89939-61D4-C777-33A7-B94D79DEDCD7}"/>
              </a:ext>
            </a:extLst>
          </p:cNvPr>
          <p:cNvSpPr txBox="1"/>
          <p:nvPr/>
        </p:nvSpPr>
        <p:spPr>
          <a:xfrm>
            <a:off x="7184572" y="3196347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D1EA41-B822-D1BE-94C5-2092D57A8BED}"/>
              </a:ext>
            </a:extLst>
          </p:cNvPr>
          <p:cNvSpPr txBox="1"/>
          <p:nvPr/>
        </p:nvSpPr>
        <p:spPr>
          <a:xfrm>
            <a:off x="240033" y="3990525"/>
            <a:ext cx="1012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looks like an almost perfect prediction! 💸 Does it sound right to you?</a:t>
            </a:r>
          </a:p>
        </p:txBody>
      </p:sp>
      <p:pic>
        <p:nvPicPr>
          <p:cNvPr id="11" name="Picture 10" descr="A close-up of a code&#10;&#10;Description automatically generated">
            <a:extLst>
              <a:ext uri="{FF2B5EF4-FFF2-40B4-BE49-F238E27FC236}">
                <a16:creationId xmlns:a16="http://schemas.microsoft.com/office/drawing/2014/main" id="{280CFEDF-A9DF-01CF-47D9-CE989571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61" y="4633659"/>
            <a:ext cx="5981700" cy="1397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7A9431-3C98-049E-4C0D-C8DEB25E45D8}"/>
              </a:ext>
            </a:extLst>
          </p:cNvPr>
          <p:cNvSpPr/>
          <p:nvPr/>
        </p:nvSpPr>
        <p:spPr>
          <a:xfrm>
            <a:off x="348261" y="4680489"/>
            <a:ext cx="6769100" cy="130267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230B4-9299-C2AB-D89B-3794E54BE01D}"/>
              </a:ext>
            </a:extLst>
          </p:cNvPr>
          <p:cNvSpPr txBox="1"/>
          <p:nvPr/>
        </p:nvSpPr>
        <p:spPr>
          <a:xfrm>
            <a:off x="7184571" y="5521494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-3.10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58C63-3221-1150-EE9B-550D24A2C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486" y="1743565"/>
            <a:ext cx="3167661" cy="74136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634DA2-48E5-7544-9814-F808CEAED5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4597" y="2805825"/>
            <a:ext cx="1997222" cy="621352"/>
          </a:xfrm>
          <a:prstGeom prst="bentConnector3">
            <a:avLst>
              <a:gd name="adj1" fmla="val 875"/>
            </a:avLst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EE2D2E-6D7B-42F5-6EFD-8D2E95D369C8}"/>
              </a:ext>
            </a:extLst>
          </p:cNvPr>
          <p:cNvSpPr txBox="1"/>
          <p:nvPr/>
        </p:nvSpPr>
        <p:spPr>
          <a:xfrm>
            <a:off x="240033" y="6211458"/>
            <a:ext cx="495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Disappointing, but closer to reality…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6F4B64-5A5F-9575-91B4-459E50D702B2}"/>
              </a:ext>
            </a:extLst>
          </p:cNvPr>
          <p:cNvSpPr txBox="1"/>
          <p:nvPr/>
        </p:nvSpPr>
        <p:spPr>
          <a:xfrm>
            <a:off x="240033" y="871200"/>
            <a:ext cx="1129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(2)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financial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time series: predict CVX’s quotes based on other quotes</a:t>
            </a:r>
          </a:p>
        </p:txBody>
      </p:sp>
    </p:spTree>
    <p:extLst>
      <p:ext uri="{BB962C8B-B14F-4D97-AF65-F5344CB8AC3E}">
        <p14:creationId xmlns:p14="http://schemas.microsoft.com/office/powerpoint/2010/main" val="3058403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0DCA-978F-60E9-2F81-5AB28483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15DF5-6D5B-B60A-1366-320B8A49B6C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B7BE-FA4F-61E5-FC71-C8C813D57C6A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C5F19-88BF-818D-3B38-EF6FC95DB95B}"/>
              </a:ext>
            </a:extLst>
          </p:cNvPr>
          <p:cNvSpPr txBox="1"/>
          <p:nvPr/>
        </p:nvSpPr>
        <p:spPr>
          <a:xfrm>
            <a:off x="240033" y="871200"/>
            <a:ext cx="973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(3)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Choosing the best order for the polynomial approximating a dataset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C4E3ED-85D0-624A-9C1B-208C640543CC}"/>
              </a:ext>
            </a:extLst>
          </p:cNvPr>
          <p:cNvGrpSpPr/>
          <p:nvPr/>
        </p:nvGrpSpPr>
        <p:grpSpPr>
          <a:xfrm>
            <a:off x="242887" y="1581327"/>
            <a:ext cx="11706226" cy="4078023"/>
            <a:chOff x="240032" y="1468337"/>
            <a:chExt cx="11706226" cy="4078023"/>
          </a:xfrm>
        </p:grpSpPr>
        <p:pic>
          <p:nvPicPr>
            <p:cNvPr id="21" name="Picture 20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D260F629-1DF7-31D6-8E9C-51FA71E63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93" y="1581327"/>
              <a:ext cx="5257800" cy="3629025"/>
            </a:xfrm>
            <a:prstGeom prst="rect">
              <a:avLst/>
            </a:prstGeom>
          </p:spPr>
        </p:pic>
        <p:pic>
          <p:nvPicPr>
            <p:cNvPr id="23" name="Picture 22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268A3DC0-33F0-9989-A2AA-FC3489F9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7833" y="1581327"/>
              <a:ext cx="6448425" cy="38290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62F1EB-CD18-4B20-E6CB-56869FCB3C5E}"/>
                </a:ext>
              </a:extLst>
            </p:cNvPr>
            <p:cNvSpPr/>
            <p:nvPr/>
          </p:nvSpPr>
          <p:spPr>
            <a:xfrm>
              <a:off x="240032" y="1468337"/>
              <a:ext cx="11706225" cy="4078023"/>
            </a:xfrm>
            <a:prstGeom prst="rect">
              <a:avLst/>
            </a:prstGeom>
            <a:noFill/>
            <a:ln w="50800">
              <a:solidFill>
                <a:srgbClr val="5E5E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A74BDF-CCAC-45F2-051F-630A0A38896D}"/>
              </a:ext>
            </a:extLst>
          </p:cNvPr>
          <p:cNvSpPr txBox="1"/>
          <p:nvPr/>
        </p:nvSpPr>
        <p:spPr>
          <a:xfrm>
            <a:off x="115836" y="5907812"/>
            <a:ext cx="11960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We’re using several scikit-learn important concepts : transformers, pipelines, grid search</a:t>
            </a:r>
          </a:p>
        </p:txBody>
      </p:sp>
    </p:spTree>
    <p:extLst>
      <p:ext uri="{BB962C8B-B14F-4D97-AF65-F5344CB8AC3E}">
        <p14:creationId xmlns:p14="http://schemas.microsoft.com/office/powerpoint/2010/main" val="3596334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638A-803C-62B1-B859-10FCF975F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194EAF-15AA-9655-AC46-7103F4FC2B1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DD8AE-DBC7-13B2-D836-1BCEB9412631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A3B1C-8D58-ABD6-DB9C-6BD3B7145CF0}"/>
              </a:ext>
            </a:extLst>
          </p:cNvPr>
          <p:cNvSpPr txBox="1"/>
          <p:nvPr/>
        </p:nvSpPr>
        <p:spPr>
          <a:xfrm>
            <a:off x="240033" y="871200"/>
            <a:ext cx="973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(3)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Choosing the best order for the polynomial approximating a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493931-5920-44F1-B6D7-FA253F142180}"/>
              </a:ext>
            </a:extLst>
          </p:cNvPr>
          <p:cNvSpPr txBox="1"/>
          <p:nvPr/>
        </p:nvSpPr>
        <p:spPr>
          <a:xfrm>
            <a:off x="115836" y="5907812"/>
            <a:ext cx="11960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We’re using several scikit-learn important concepts : transformers, pipelines, grid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040EB-7E82-3F8E-D850-1F64A113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20" r="8106"/>
          <a:stretch/>
        </p:blipFill>
        <p:spPr>
          <a:xfrm>
            <a:off x="3320319" y="1447718"/>
            <a:ext cx="5041692" cy="44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43BA-FED4-A065-A402-7A3599006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8B8239-FF03-5129-85F5-FE8BAEEA30C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29F4205E-C82C-8662-809D-E11C2C98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324" y="4638836"/>
            <a:ext cx="1083311" cy="1083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6A051-8205-C8E2-C16E-31E466C59812}"/>
              </a:ext>
            </a:extLst>
          </p:cNvPr>
          <p:cNvSpPr txBox="1"/>
          <p:nvPr/>
        </p:nvSpPr>
        <p:spPr>
          <a:xfrm>
            <a:off x="2221177" y="2080988"/>
            <a:ext cx="851867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</p:spTree>
    <p:extLst>
      <p:ext uri="{BB962C8B-B14F-4D97-AF65-F5344CB8AC3E}">
        <p14:creationId xmlns:p14="http://schemas.microsoft.com/office/powerpoint/2010/main" val="2033007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5ABBC-E592-BDEA-BDA0-9EB632F88E2C}"/>
              </a:ext>
            </a:extLst>
          </p:cNvPr>
          <p:cNvSpPr txBox="1"/>
          <p:nvPr/>
        </p:nvSpPr>
        <p:spPr>
          <a:xfrm>
            <a:off x="240033" y="-108636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18FDA-38CB-7DD6-6AC7-A7048281CA80}"/>
              </a:ext>
            </a:extLst>
          </p:cNvPr>
          <p:cNvSpPr txBox="1"/>
          <p:nvPr/>
        </p:nvSpPr>
        <p:spPr>
          <a:xfrm>
            <a:off x="240033" y="891034"/>
            <a:ext cx="1135107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we are given a dataset with </a:t>
            </a:r>
            <a:r>
              <a:rPr lang="en-FR" sz="24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predictors.</a:t>
            </a:r>
          </a:p>
          <a:p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estimate a linear model with only a subset of them.</a:t>
            </a:r>
          </a:p>
          <a:p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 are mainly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three strategies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doing this properly:</a:t>
            </a:r>
          </a:p>
          <a:p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Shrinkage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fits a model with all p predictors but using a modified loss function that drives some parameters to zero automatically. 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(Razan will talk about this)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FA2743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use 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dimensionality reduction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techniques to project the </a:t>
            </a:r>
            <a:r>
              <a:rPr lang="en-FR" sz="24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 to a lower-dimensional subspace. 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(We will see how to do this in CM4 and TP2)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subset selection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identify a subset of the predictors that seems the most adequate and then fit a model with them.</a:t>
            </a:r>
          </a:p>
        </p:txBody>
      </p:sp>
    </p:spTree>
    <p:extLst>
      <p:ext uri="{BB962C8B-B14F-4D97-AF65-F5344CB8AC3E}">
        <p14:creationId xmlns:p14="http://schemas.microsoft.com/office/powerpoint/2010/main" val="2519881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943688-A88C-5DC6-8B52-140F5B0C2E4B}"/>
              </a:ext>
            </a:extLst>
          </p:cNvPr>
          <p:cNvSpPr txBox="1"/>
          <p:nvPr/>
        </p:nvSpPr>
        <p:spPr>
          <a:xfrm>
            <a:off x="1670709" y="2246281"/>
            <a:ext cx="889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          denote a model with no predictors (i.e. just the intercept) </a:t>
            </a:r>
            <a:endParaRPr lang="en-FR" sz="2400" b="1" dirty="0">
              <a:solidFill>
                <a:srgbClr val="00B050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18FDA-38CB-7DD6-6AC7-A7048281CA80}"/>
              </a:ext>
            </a:extLst>
          </p:cNvPr>
          <p:cNvSpPr txBox="1"/>
          <p:nvPr/>
        </p:nvSpPr>
        <p:spPr>
          <a:xfrm>
            <a:off x="240033" y="1491945"/>
            <a:ext cx="113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we prefer to proceed greedily with e.g.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forward stepwise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F7EDC-5B5E-69DA-A938-18B199328BFB}"/>
              </a:ext>
            </a:extLst>
          </p:cNvPr>
          <p:cNvSpPr txBox="1"/>
          <p:nvPr/>
        </p:nvSpPr>
        <p:spPr>
          <a:xfrm>
            <a:off x="240033" y="-108636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E55F4-7DB4-A2C1-3391-BD2856A35BEC}"/>
              </a:ext>
            </a:extLst>
          </p:cNvPr>
          <p:cNvSpPr txBox="1"/>
          <p:nvPr/>
        </p:nvSpPr>
        <p:spPr>
          <a:xfrm>
            <a:off x="240033" y="826509"/>
            <a:ext cx="113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 p is large, testing all 2</a:t>
            </a:r>
            <a:r>
              <a:rPr lang="en-FR" sz="2400" baseline="30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possible models can be very time consuming…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03E19C-4259-BD32-0E54-A612DBC9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97" y="2350113"/>
            <a:ext cx="520700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5F4DF-6EFB-78A3-4C21-717B6142197E}"/>
              </a:ext>
            </a:extLst>
          </p:cNvPr>
          <p:cNvSpPr txBox="1"/>
          <p:nvPr/>
        </p:nvSpPr>
        <p:spPr>
          <a:xfrm>
            <a:off x="1069818" y="2246281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latin typeface="Roboto Black" panose="02000000000000000000" pitchFamily="2" charset="0"/>
                <a:ea typeface="Roboto Black" panose="02000000000000000000" pitchFamily="2" charset="0"/>
              </a:rPr>
              <a:t>(1)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890689-61D0-ADC2-139D-F56A954880D7}"/>
              </a:ext>
            </a:extLst>
          </p:cNvPr>
          <p:cNvGrpSpPr/>
          <p:nvPr/>
        </p:nvGrpSpPr>
        <p:grpSpPr>
          <a:xfrm>
            <a:off x="1059097" y="3119488"/>
            <a:ext cx="10092196" cy="2009445"/>
            <a:chOff x="229312" y="2835516"/>
            <a:chExt cx="10092196" cy="20094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C97CEA-0180-4853-DB2D-939272E403AE}"/>
                </a:ext>
              </a:extLst>
            </p:cNvPr>
            <p:cNvSpPr txBox="1"/>
            <p:nvPr/>
          </p:nvSpPr>
          <p:spPr>
            <a:xfrm>
              <a:off x="840924" y="2835517"/>
              <a:ext cx="7464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For  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1ACC7F-AE03-B3A8-1039-898A98B17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541" y="2941582"/>
              <a:ext cx="2222500" cy="304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2D926E-F012-BD85-9349-CF92653E62C2}"/>
                </a:ext>
              </a:extLst>
            </p:cNvPr>
            <p:cNvSpPr txBox="1"/>
            <p:nvPr/>
          </p:nvSpPr>
          <p:spPr>
            <a:xfrm>
              <a:off x="229312" y="2835516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D68C1-EF0E-A673-FF01-363977CD3078}"/>
                </a:ext>
              </a:extLst>
            </p:cNvPr>
            <p:cNvSpPr txBox="1"/>
            <p:nvPr/>
          </p:nvSpPr>
          <p:spPr>
            <a:xfrm>
              <a:off x="840924" y="3429000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(a)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305C7-168B-4756-B1AD-F957C35C7CAC}"/>
                </a:ext>
              </a:extLst>
            </p:cNvPr>
            <p:cNvSpPr txBox="1"/>
            <p:nvPr/>
          </p:nvSpPr>
          <p:spPr>
            <a:xfrm>
              <a:off x="1421532" y="3457246"/>
              <a:ext cx="88999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Consider all             models that augment the predictors in         by one extra predictor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502B1F-B1F6-958D-9F74-E7FA79C2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5000" y="3548378"/>
              <a:ext cx="762000" cy="304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41D12-38FB-86BD-8FF0-C6DC4CC06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7500" y="3548378"/>
              <a:ext cx="533400" cy="304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918FE1-AA24-AFE5-B26D-3B04BC4A1745}"/>
                </a:ext>
              </a:extLst>
            </p:cNvPr>
            <p:cNvSpPr txBox="1"/>
            <p:nvPr/>
          </p:nvSpPr>
          <p:spPr>
            <a:xfrm>
              <a:off x="840924" y="4367750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91D453-BEED-538D-0894-68998229F71B}"/>
                </a:ext>
              </a:extLst>
            </p:cNvPr>
            <p:cNvSpPr txBox="1"/>
            <p:nvPr/>
          </p:nvSpPr>
          <p:spPr>
            <a:xfrm>
              <a:off x="1421532" y="4383296"/>
              <a:ext cx="8899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Choose the </a:t>
              </a:r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best</a:t>
              </a:r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among these             models and call it 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834357-92C9-90CF-904C-FF2D76F71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6100" y="4474428"/>
              <a:ext cx="762000" cy="304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22406E1-8486-DDF5-8E2A-C80B8A50F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700" y="4486515"/>
              <a:ext cx="850900" cy="3175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38DD529-F4DC-A5B9-9121-A83405B8AE32}"/>
              </a:ext>
            </a:extLst>
          </p:cNvPr>
          <p:cNvGrpSpPr/>
          <p:nvPr/>
        </p:nvGrpSpPr>
        <p:grpSpPr>
          <a:xfrm>
            <a:off x="1069818" y="5555999"/>
            <a:ext cx="11351076" cy="830998"/>
            <a:chOff x="240033" y="4946669"/>
            <a:chExt cx="11351076" cy="830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A263DB-8996-1BD5-D4CE-B1FBBA44E81F}"/>
                </a:ext>
              </a:extLst>
            </p:cNvPr>
            <p:cNvSpPr txBox="1"/>
            <p:nvPr/>
          </p:nvSpPr>
          <p:spPr>
            <a:xfrm>
              <a:off x="851645" y="4946670"/>
              <a:ext cx="107394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Select single </a:t>
              </a:r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best</a:t>
              </a:r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model among                           using cross-validated </a:t>
              </a:r>
            </a:p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prediction error  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37C3B3-3184-3EA0-639D-7506C9E72A67}"/>
                </a:ext>
              </a:extLst>
            </p:cNvPr>
            <p:cNvSpPr txBox="1"/>
            <p:nvPr/>
          </p:nvSpPr>
          <p:spPr>
            <a:xfrm>
              <a:off x="240033" y="4946669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(3)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244D19B-F823-CD68-67E0-CD03A11B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4000" y="5035855"/>
              <a:ext cx="1803400" cy="330200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5B5628-C649-801E-6782-4ACCF8012FA4}"/>
              </a:ext>
            </a:extLst>
          </p:cNvPr>
          <p:cNvSpPr/>
          <p:nvPr/>
        </p:nvSpPr>
        <p:spPr>
          <a:xfrm>
            <a:off x="955518" y="2157380"/>
            <a:ext cx="10283878" cy="646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DCD8C4-15D4-3B4A-9AA0-786BFA54ECC0}"/>
              </a:ext>
            </a:extLst>
          </p:cNvPr>
          <p:cNvSpPr/>
          <p:nvPr/>
        </p:nvSpPr>
        <p:spPr>
          <a:xfrm>
            <a:off x="955518" y="3024610"/>
            <a:ext cx="10283878" cy="2262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71909C-6FDD-26BD-47F2-A6BE56EB902F}"/>
              </a:ext>
            </a:extLst>
          </p:cNvPr>
          <p:cNvSpPr/>
          <p:nvPr/>
        </p:nvSpPr>
        <p:spPr>
          <a:xfrm>
            <a:off x="955518" y="5510368"/>
            <a:ext cx="10283878" cy="9504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2658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A10D6-70A5-ECD2-A7FB-FC168F6D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87"/>
          <a:stretch/>
        </p:blipFill>
        <p:spPr>
          <a:xfrm>
            <a:off x="1863235" y="861953"/>
            <a:ext cx="8356232" cy="577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C7A12-E133-90B6-FFF8-9DE40B438B09}"/>
              </a:ext>
            </a:extLst>
          </p:cNvPr>
          <p:cNvSpPr txBox="1"/>
          <p:nvPr/>
        </p:nvSpPr>
        <p:spPr>
          <a:xfrm>
            <a:off x="422306" y="2188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F8F27-8371-8D0A-758C-E1B52C884BBB}"/>
              </a:ext>
            </a:extLst>
          </p:cNvPr>
          <p:cNvSpPr txBox="1"/>
          <p:nvPr/>
        </p:nvSpPr>
        <p:spPr>
          <a:xfrm>
            <a:off x="1863235" y="2188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mtcars dataset – we want to predict </a:t>
            </a:r>
            <a:r>
              <a:rPr lang="en-FR" sz="24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mpg</a:t>
            </a:r>
            <a:endParaRPr lang="en-FR" sz="2400" b="1" dirty="0">
              <a:solidFill>
                <a:srgbClr val="00A2FF"/>
              </a:solidFill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DCAF3-A99A-8712-6A53-88C393B4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C26E34-5E7C-D664-09A2-8A1AB9B12B7F}"/>
              </a:ext>
            </a:extLst>
          </p:cNvPr>
          <p:cNvSpPr/>
          <p:nvPr/>
        </p:nvSpPr>
        <p:spPr>
          <a:xfrm>
            <a:off x="405113" y="1527858"/>
            <a:ext cx="11273743" cy="752355"/>
          </a:xfrm>
          <a:prstGeom prst="roundRect">
            <a:avLst/>
          </a:prstGeom>
          <a:solidFill>
            <a:schemeClr val="bg2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18704-A6FF-2B91-B69F-E088061F5D2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1E3C5E-0E50-5B07-B7C4-78B9A0BCBB36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2AC42-6327-4232-947C-F97849250145}"/>
              </a:ext>
            </a:extLst>
          </p:cNvPr>
          <p:cNvSpPr txBox="1"/>
          <p:nvPr/>
        </p:nvSpPr>
        <p:spPr>
          <a:xfrm>
            <a:off x="131450" y="842167"/>
            <a:ext cx="118251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However, in practice we’re often mostly interested in the </a:t>
            </a:r>
            <a:r>
              <a:rPr lang="en-FR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predictions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algn="ctr"/>
            <a:r>
              <a:rPr lang="en-FR" sz="2600" b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Q: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Is there a natural way of describing the statistics of the predicted values?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425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49BECF-5ED4-A15D-0B91-9B2DAFA5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94"/>
          <a:stretch/>
        </p:blipFill>
        <p:spPr>
          <a:xfrm>
            <a:off x="1294256" y="235854"/>
            <a:ext cx="9603487" cy="63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39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070EF-9F2C-3346-9096-1090235AF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2" y="-201168"/>
            <a:ext cx="7168896" cy="7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26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8EAF8-74B0-1A4A-8068-D81DD984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2" y="-201600"/>
            <a:ext cx="7168896" cy="7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16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8EAF8-74B0-1A4A-8068-D81DD984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2" y="-201600"/>
            <a:ext cx="7168896" cy="716889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BE3C3EC-2384-A34D-B9F9-F1771923C25B}"/>
              </a:ext>
            </a:extLst>
          </p:cNvPr>
          <p:cNvSpPr/>
          <p:nvPr/>
        </p:nvSpPr>
        <p:spPr>
          <a:xfrm>
            <a:off x="4945712" y="4921857"/>
            <a:ext cx="524786" cy="5247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FBE9AB-E311-C54A-9026-F28C2609F02C}"/>
              </a:ext>
            </a:extLst>
          </p:cNvPr>
          <p:cNvCxnSpPr>
            <a:cxnSpLocks/>
          </p:cNvCxnSpPr>
          <p:nvPr/>
        </p:nvCxnSpPr>
        <p:spPr>
          <a:xfrm flipV="1">
            <a:off x="5313145" y="3429000"/>
            <a:ext cx="952901" cy="1393257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F9FDC-01E2-E34F-8A57-2F391138A1FA}"/>
              </a:ext>
            </a:extLst>
          </p:cNvPr>
          <p:cNvSpPr txBox="1"/>
          <p:nvPr/>
        </p:nvSpPr>
        <p:spPr>
          <a:xfrm>
            <a:off x="5731844" y="2960068"/>
            <a:ext cx="11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B050"/>
                </a:solidFill>
              </a:rPr>
              <a:t>sweetspot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BCE624E-B4D5-4E4F-A743-7E191247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47" y="2795074"/>
            <a:ext cx="4252851" cy="7446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7727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61336-3069-E18B-E41D-448B8A7CE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6B18FF-2765-BA74-C835-25FA09E277F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0F297-91BE-DF59-5DEC-150D98B5F279}"/>
              </a:ext>
            </a:extLst>
          </p:cNvPr>
          <p:cNvSpPr txBox="1"/>
          <p:nvPr/>
        </p:nvSpPr>
        <p:spPr>
          <a:xfrm>
            <a:off x="240033" y="-108636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Challenge 1 : </a:t>
            </a:r>
            <a:r>
              <a:rPr lang="en-GB" sz="2800" b="1" dirty="0" err="1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Epiclock</a:t>
            </a:r>
            <a:endParaRPr lang="en-GB" sz="28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49FCBC-0844-D052-D253-411EBAB2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0" y="1013136"/>
            <a:ext cx="10399059" cy="3325956"/>
          </a:xfrm>
          <a:prstGeom prst="rect">
            <a:avLst/>
          </a:prstGeom>
          <a:ln w="25400">
            <a:solidFill>
              <a:srgbClr val="5E5E5E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16A5F-2AAE-3FF6-A4BF-06C78B847CF5}"/>
              </a:ext>
            </a:extLst>
          </p:cNvPr>
          <p:cNvSpPr txBox="1"/>
          <p:nvPr/>
        </p:nvSpPr>
        <p:spPr>
          <a:xfrm>
            <a:off x="2076308" y="4684174"/>
            <a:ext cx="803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Roboto ExtraBold" panose="02000000000000000000" pitchFamily="2" charset="0"/>
                <a:ea typeface="Roboto ExtraBold" panose="02000000000000000000" pitchFamily="2" charset="0"/>
                <a:hlinkClick r:id="rId4"/>
              </a:rPr>
              <a:t>https://www.codabench.org/competitions/13881/</a:t>
            </a:r>
            <a:r>
              <a:rPr lang="en-GB" sz="2800" dirty="0">
                <a:latin typeface="Roboto ExtraBold" panose="02000000000000000000" pitchFamily="2" charset="0"/>
                <a:ea typeface="Roboto ExtraBold" panose="02000000000000000000" pitchFamily="2" charset="0"/>
              </a:rPr>
              <a:t> </a:t>
            </a:r>
            <a:endParaRPr lang="en-FR" sz="2800" dirty="0"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E72F4-FE98-7CAE-D381-2C066CFC0D3E}"/>
              </a:ext>
            </a:extLst>
          </p:cNvPr>
          <p:cNvSpPr txBox="1"/>
          <p:nvPr/>
        </p:nvSpPr>
        <p:spPr>
          <a:xfrm>
            <a:off x="1201069" y="5552476"/>
            <a:ext cx="9789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Challenge starts 23-February and goes until </a:t>
            </a:r>
            <a:r>
              <a:rPr lang="en-FR" sz="3200" u="sng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22-March</a:t>
            </a:r>
          </a:p>
        </p:txBody>
      </p:sp>
    </p:spTree>
    <p:extLst>
      <p:ext uri="{BB962C8B-B14F-4D97-AF65-F5344CB8AC3E}">
        <p14:creationId xmlns:p14="http://schemas.microsoft.com/office/powerpoint/2010/main" val="400714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62E47-DEFA-57F5-E90B-72ECB0B1C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2053F4-5552-EBD9-6CDE-959072CB64F7}"/>
              </a:ext>
            </a:extLst>
          </p:cNvPr>
          <p:cNvSpPr/>
          <p:nvPr/>
        </p:nvSpPr>
        <p:spPr>
          <a:xfrm>
            <a:off x="405113" y="1527858"/>
            <a:ext cx="11273743" cy="752355"/>
          </a:xfrm>
          <a:prstGeom prst="roundRect">
            <a:avLst/>
          </a:prstGeom>
          <a:solidFill>
            <a:schemeClr val="bg2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A1D30-B79A-84ED-1576-938E03614AB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24A517-3F84-341B-245E-9A6829DAEB7B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7A03D-B210-B3C0-BE9C-6FC1845D9CB4}"/>
              </a:ext>
            </a:extLst>
          </p:cNvPr>
          <p:cNvSpPr txBox="1"/>
          <p:nvPr/>
        </p:nvSpPr>
        <p:spPr>
          <a:xfrm>
            <a:off x="131450" y="842167"/>
            <a:ext cx="118251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However, in practice we’re often mostly interested in the </a:t>
            </a:r>
            <a:r>
              <a:rPr lang="en-FR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predictions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algn="ctr"/>
            <a:r>
              <a:rPr lang="en-FR" sz="2600" b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Q: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Is there a natural way of describing the statistics of the predicted values?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if we assume a linear model for the data, then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Using our limited dataset, we can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5B4D8-8C3B-D23B-6F58-738D5A8C0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80" y="3094565"/>
            <a:ext cx="7787640" cy="11277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1A506A-D2AD-497A-D7BB-D794DD897811}"/>
              </a:ext>
            </a:extLst>
          </p:cNvPr>
          <p:cNvSpPr txBox="1"/>
          <p:nvPr/>
        </p:nvSpPr>
        <p:spPr>
          <a:xfrm>
            <a:off x="6206067" y="5350504"/>
            <a:ext cx="8974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</a:t>
            </a:r>
            <a:endParaRPr lang="en-FR" sz="2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7469DF-7535-BEDE-FDD3-DADFC1E7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" y="5355267"/>
            <a:ext cx="4815840" cy="487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E1792B-7020-B038-6E53-DF7ED94F3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534" y="5356214"/>
            <a:ext cx="230124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7A45-0A7C-A695-F697-B8377BC3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BB642-AEB8-16F2-4976-422536AB7AC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D5F1-CB47-6DC4-3093-62B0FBB4A56E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7301D8-587B-C8AB-6E28-56AC881B0926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4DD4A-5102-CBC4-CE53-2F7B6B16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66" y="1565385"/>
            <a:ext cx="5596467" cy="49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BA7B4-271F-1825-E9F1-C9C3FD0B4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BCF37-A2A6-28B2-04DA-48AD4ACFA4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BE53E4-4552-A996-8E9B-6233DFED6590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87CBBD-0F19-4F2B-F1DC-93D2307A9425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59280-F47F-2C17-C616-83D690FDB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00" y="1566000"/>
            <a:ext cx="5571490" cy="48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9F75-E625-EECE-B4E8-9C5A8AF8D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9A0855-4FC5-A899-5342-3B719A97203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715F4-EC55-179D-3B0D-C211BB99AF84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C2B57-6E1E-AEAF-10D6-6D27E9516BB9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9EEAD-274C-CDA9-E343-A7A99B3F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00" y="1566000"/>
            <a:ext cx="5571490" cy="48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44209</TotalTime>
  <Words>2201</Words>
  <Application>Microsoft Macintosh PowerPoint</Application>
  <PresentationFormat>Widescreen</PresentationFormat>
  <Paragraphs>374</Paragraphs>
  <Slides>54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Lato</vt:lpstr>
      <vt:lpstr>Roboto Black</vt:lpstr>
      <vt:lpstr>Roboto ExtraBold</vt:lpstr>
      <vt:lpstr>Roboto Light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Rodrigues</dc:creator>
  <cp:lastModifiedBy>Pedro Rodrigues</cp:lastModifiedBy>
  <cp:revision>989</cp:revision>
  <dcterms:created xsi:type="dcterms:W3CDTF">2022-01-14T10:39:20Z</dcterms:created>
  <dcterms:modified xsi:type="dcterms:W3CDTF">2026-02-23T13:09:30Z</dcterms:modified>
</cp:coreProperties>
</file>